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69" r:id="rId3"/>
    <p:sldId id="274" r:id="rId4"/>
    <p:sldId id="276" r:id="rId5"/>
    <p:sldId id="277" r:id="rId6"/>
    <p:sldId id="278" r:id="rId7"/>
    <p:sldId id="275" r:id="rId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EC558-D7B0-4E60-8B9B-9EA7E68B7B4F}" v="2" dt="2025-11-05T00:47:25.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41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ack" userId="90ad78f2-bd7c-4486-aa7b-60c179258bd2" providerId="ADAL" clId="{7DD5137D-762F-4AAE-B787-3F07ED828ACE}"/>
    <pc:docChg chg="addSld modSld">
      <pc:chgData name="Sean Stack" userId="90ad78f2-bd7c-4486-aa7b-60c179258bd2" providerId="ADAL" clId="{7DD5137D-762F-4AAE-B787-3F07ED828ACE}" dt="2025-11-05T00:47:25.555" v="0"/>
      <pc:docMkLst>
        <pc:docMk/>
      </pc:docMkLst>
      <pc:sldChg chg="add">
        <pc:chgData name="Sean Stack" userId="90ad78f2-bd7c-4486-aa7b-60c179258bd2" providerId="ADAL" clId="{7DD5137D-762F-4AAE-B787-3F07ED828ACE}" dt="2025-11-05T00:47:25.555" v="0"/>
        <pc:sldMkLst>
          <pc:docMk/>
          <pc:sldMk cId="605650040" sldId="269"/>
        </pc:sldMkLst>
      </pc:sldChg>
      <pc:sldChg chg="add">
        <pc:chgData name="Sean Stack" userId="90ad78f2-bd7c-4486-aa7b-60c179258bd2" providerId="ADAL" clId="{7DD5137D-762F-4AAE-B787-3F07ED828ACE}" dt="2025-11-05T00:47:25.555" v="0"/>
        <pc:sldMkLst>
          <pc:docMk/>
          <pc:sldMk cId="4294187677" sldId="274"/>
        </pc:sldMkLst>
      </pc:sldChg>
      <pc:sldChg chg="add">
        <pc:chgData name="Sean Stack" userId="90ad78f2-bd7c-4486-aa7b-60c179258bd2" providerId="ADAL" clId="{7DD5137D-762F-4AAE-B787-3F07ED828ACE}" dt="2025-11-05T00:47:25.555" v="0"/>
        <pc:sldMkLst>
          <pc:docMk/>
          <pc:sldMk cId="2700471471" sldId="275"/>
        </pc:sldMkLst>
      </pc:sldChg>
      <pc:sldChg chg="add">
        <pc:chgData name="Sean Stack" userId="90ad78f2-bd7c-4486-aa7b-60c179258bd2" providerId="ADAL" clId="{7DD5137D-762F-4AAE-B787-3F07ED828ACE}" dt="2025-11-05T00:47:25.555" v="0"/>
        <pc:sldMkLst>
          <pc:docMk/>
          <pc:sldMk cId="1950699540" sldId="276"/>
        </pc:sldMkLst>
      </pc:sldChg>
      <pc:sldChg chg="add">
        <pc:chgData name="Sean Stack" userId="90ad78f2-bd7c-4486-aa7b-60c179258bd2" providerId="ADAL" clId="{7DD5137D-762F-4AAE-B787-3F07ED828ACE}" dt="2025-11-05T00:47:25.555" v="0"/>
        <pc:sldMkLst>
          <pc:docMk/>
          <pc:sldMk cId="3611518580" sldId="277"/>
        </pc:sldMkLst>
      </pc:sldChg>
      <pc:sldChg chg="add">
        <pc:chgData name="Sean Stack" userId="90ad78f2-bd7c-4486-aa7b-60c179258bd2" providerId="ADAL" clId="{7DD5137D-762F-4AAE-B787-3F07ED828ACE}" dt="2025-11-05T00:47:25.555" v="0"/>
        <pc:sldMkLst>
          <pc:docMk/>
          <pc:sldMk cId="119355104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BFAB4-B2BB-48A7-AA17-CC77934B0AA8}" type="datetimeFigureOut">
              <a:rPr lang="en-NZ" smtClean="0"/>
              <a:t>5/11/2025</a:t>
            </a:fld>
            <a:endParaRPr lang="en-NZ"/>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AAF1E-FCC5-4A16-B805-D46C5C3494A6}" type="slidenum">
              <a:rPr lang="en-NZ" smtClean="0"/>
              <a:t>‹#›</a:t>
            </a:fld>
            <a:endParaRPr lang="en-NZ"/>
          </a:p>
        </p:txBody>
      </p:sp>
    </p:spTree>
    <p:extLst>
      <p:ext uri="{BB962C8B-B14F-4D97-AF65-F5344CB8AC3E}">
        <p14:creationId xmlns:p14="http://schemas.microsoft.com/office/powerpoint/2010/main" val="114232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147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467B-06A6-B247-D0C4-CEE454931ED9}"/>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NZ"/>
          </a:p>
        </p:txBody>
      </p:sp>
      <p:sp>
        <p:nvSpPr>
          <p:cNvPr id="3" name="Subtitle 2">
            <a:extLst>
              <a:ext uri="{FF2B5EF4-FFF2-40B4-BE49-F238E27FC236}">
                <a16:creationId xmlns:a16="http://schemas.microsoft.com/office/drawing/2014/main" id="{4DF91D42-410D-693C-F78E-6C2C660F00C3}"/>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E2139C0-64A7-321B-1281-C2DFBEC1B51A}"/>
              </a:ext>
            </a:extLst>
          </p:cNvPr>
          <p:cNvSpPr>
            <a:spLocks noGrp="1"/>
          </p:cNvSpPr>
          <p:nvPr>
            <p:ph type="dt" sz="half" idx="10"/>
          </p:nvPr>
        </p:nvSpPr>
        <p:spPr/>
        <p:txBody>
          <a:bodyPr/>
          <a:lstStyle/>
          <a:p>
            <a:fld id="{EF973BF5-BBC4-47E8-9ABE-681146132C51}" type="datetimeFigureOut">
              <a:rPr lang="en-NZ" smtClean="0"/>
              <a:t>5/11/2025</a:t>
            </a:fld>
            <a:endParaRPr lang="en-NZ"/>
          </a:p>
        </p:txBody>
      </p:sp>
      <p:sp>
        <p:nvSpPr>
          <p:cNvPr id="5" name="Footer Placeholder 4">
            <a:extLst>
              <a:ext uri="{FF2B5EF4-FFF2-40B4-BE49-F238E27FC236}">
                <a16:creationId xmlns:a16="http://schemas.microsoft.com/office/drawing/2014/main" id="{C79EBF2F-474C-57E7-25D9-B422F0C5B22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572895B-C676-D3CA-53E7-F413AEF5DB26}"/>
              </a:ext>
            </a:extLst>
          </p:cNvPr>
          <p:cNvSpPr>
            <a:spLocks noGrp="1"/>
          </p:cNvSpPr>
          <p:nvPr>
            <p:ph type="sldNum" sz="quarter" idx="12"/>
          </p:nvPr>
        </p:nvSpPr>
        <p:spPr/>
        <p:txBody>
          <a:bodyPr/>
          <a:lstStyle/>
          <a:p>
            <a:fld id="{41597105-1B9E-4F4A-8115-82CF7C1D2975}" type="slidenum">
              <a:rPr lang="en-NZ" smtClean="0"/>
              <a:t>‹#›</a:t>
            </a:fld>
            <a:endParaRPr lang="en-NZ"/>
          </a:p>
        </p:txBody>
      </p:sp>
    </p:spTree>
    <p:extLst>
      <p:ext uri="{BB962C8B-B14F-4D97-AF65-F5344CB8AC3E}">
        <p14:creationId xmlns:p14="http://schemas.microsoft.com/office/powerpoint/2010/main" val="338306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EC94-3482-DD51-7E33-0191BEE6707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F6F6B43-757C-FBC8-DAEC-D2AFF4435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588C4FE-40DC-15AD-5D34-991650C7BFAD}"/>
              </a:ext>
            </a:extLst>
          </p:cNvPr>
          <p:cNvSpPr>
            <a:spLocks noGrp="1"/>
          </p:cNvSpPr>
          <p:nvPr>
            <p:ph type="dt" sz="half" idx="10"/>
          </p:nvPr>
        </p:nvSpPr>
        <p:spPr/>
        <p:txBody>
          <a:bodyPr/>
          <a:lstStyle/>
          <a:p>
            <a:fld id="{EF973BF5-BBC4-47E8-9ABE-681146132C51}" type="datetimeFigureOut">
              <a:rPr lang="en-NZ" smtClean="0"/>
              <a:t>5/11/2025</a:t>
            </a:fld>
            <a:endParaRPr lang="en-NZ"/>
          </a:p>
        </p:txBody>
      </p:sp>
      <p:sp>
        <p:nvSpPr>
          <p:cNvPr id="5" name="Footer Placeholder 4">
            <a:extLst>
              <a:ext uri="{FF2B5EF4-FFF2-40B4-BE49-F238E27FC236}">
                <a16:creationId xmlns:a16="http://schemas.microsoft.com/office/drawing/2014/main" id="{050936D6-1398-272B-BC91-00F8B01D6D6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70BDA2F-2913-B501-C008-2E8D5F327D48}"/>
              </a:ext>
            </a:extLst>
          </p:cNvPr>
          <p:cNvSpPr>
            <a:spLocks noGrp="1"/>
          </p:cNvSpPr>
          <p:nvPr>
            <p:ph type="sldNum" sz="quarter" idx="12"/>
          </p:nvPr>
        </p:nvSpPr>
        <p:spPr/>
        <p:txBody>
          <a:bodyPr/>
          <a:lstStyle/>
          <a:p>
            <a:fld id="{41597105-1B9E-4F4A-8115-82CF7C1D2975}" type="slidenum">
              <a:rPr lang="en-NZ" smtClean="0"/>
              <a:t>‹#›</a:t>
            </a:fld>
            <a:endParaRPr lang="en-NZ"/>
          </a:p>
        </p:txBody>
      </p:sp>
    </p:spTree>
    <p:extLst>
      <p:ext uri="{BB962C8B-B14F-4D97-AF65-F5344CB8AC3E}">
        <p14:creationId xmlns:p14="http://schemas.microsoft.com/office/powerpoint/2010/main" val="302908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87FC2-AD9E-4BFF-D838-7DB9BA8ECDE6}"/>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02B43D3-3C66-5316-D62F-2A38C0A9B421}"/>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6FED632-118E-12D2-AEF1-AC9B2792D865}"/>
              </a:ext>
            </a:extLst>
          </p:cNvPr>
          <p:cNvSpPr>
            <a:spLocks noGrp="1"/>
          </p:cNvSpPr>
          <p:nvPr>
            <p:ph type="dt" sz="half" idx="10"/>
          </p:nvPr>
        </p:nvSpPr>
        <p:spPr/>
        <p:txBody>
          <a:bodyPr/>
          <a:lstStyle/>
          <a:p>
            <a:fld id="{EF973BF5-BBC4-47E8-9ABE-681146132C51}" type="datetimeFigureOut">
              <a:rPr lang="en-NZ" smtClean="0"/>
              <a:t>5/11/2025</a:t>
            </a:fld>
            <a:endParaRPr lang="en-NZ"/>
          </a:p>
        </p:txBody>
      </p:sp>
      <p:sp>
        <p:nvSpPr>
          <p:cNvPr id="5" name="Footer Placeholder 4">
            <a:extLst>
              <a:ext uri="{FF2B5EF4-FFF2-40B4-BE49-F238E27FC236}">
                <a16:creationId xmlns:a16="http://schemas.microsoft.com/office/drawing/2014/main" id="{3BFB8E12-E730-0721-9787-3A83688FEE6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5B8B8A7-EE5A-CB6E-906B-2FFCFBA12687}"/>
              </a:ext>
            </a:extLst>
          </p:cNvPr>
          <p:cNvSpPr>
            <a:spLocks noGrp="1"/>
          </p:cNvSpPr>
          <p:nvPr>
            <p:ph type="sldNum" sz="quarter" idx="12"/>
          </p:nvPr>
        </p:nvSpPr>
        <p:spPr/>
        <p:txBody>
          <a:bodyPr/>
          <a:lstStyle/>
          <a:p>
            <a:fld id="{41597105-1B9E-4F4A-8115-82CF7C1D2975}" type="slidenum">
              <a:rPr lang="en-NZ" smtClean="0"/>
              <a:t>‹#›</a:t>
            </a:fld>
            <a:endParaRPr lang="en-NZ"/>
          </a:p>
        </p:txBody>
      </p:sp>
    </p:spTree>
    <p:extLst>
      <p:ext uri="{BB962C8B-B14F-4D97-AF65-F5344CB8AC3E}">
        <p14:creationId xmlns:p14="http://schemas.microsoft.com/office/powerpoint/2010/main" val="408650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81000" y="6491347"/>
            <a:ext cx="2006712" cy="167307"/>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3571"/>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cxnSp>
        <p:nvCxnSpPr>
          <p:cNvPr id="12" name="Straight Connector 11">
            <a:extLst>
              <a:ext uri="{FF2B5EF4-FFF2-40B4-BE49-F238E27FC236}">
                <a16:creationId xmlns:a16="http://schemas.microsoft.com/office/drawing/2014/main" id="{12658037-5264-5826-93EB-7929AEA16688}"/>
              </a:ext>
            </a:extLst>
          </p:cNvPr>
          <p:cNvCxnSpPr>
            <a:cxnSpLocks/>
          </p:cNvCxnSpPr>
          <p:nvPr userDrawn="1"/>
        </p:nvCxnSpPr>
        <p:spPr>
          <a:xfrm>
            <a:off x="381000" y="1021810"/>
            <a:ext cx="9180513" cy="0"/>
          </a:xfrm>
          <a:prstGeom prst="line">
            <a:avLst/>
          </a:prstGeom>
          <a:ln w="12700">
            <a:solidFill>
              <a:srgbClr val="10273C"/>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FF1118C9-8F9F-DD67-6A61-945F1BEE9A79}"/>
              </a:ext>
            </a:extLst>
          </p:cNvPr>
          <p:cNvSpPr txBox="1"/>
          <p:nvPr userDrawn="1"/>
        </p:nvSpPr>
        <p:spPr>
          <a:xfrm>
            <a:off x="3561454" y="2908570"/>
            <a:ext cx="2819604" cy="609600"/>
          </a:xfrm>
          <a:prstGeom prst="rect">
            <a:avLst/>
          </a:prstGeom>
          <a:noFill/>
        </p:spPr>
        <p:txBody>
          <a:bodyPr wrap="square" lIns="0" tIns="0" rIns="0" bIns="0" numCol="3" spcCol="360000" rtlCol="0">
            <a:noAutofit/>
          </a:bodyPr>
          <a:lstStyle/>
          <a:p>
            <a:endParaRPr lang="en-US"/>
          </a:p>
        </p:txBody>
      </p:sp>
    </p:spTree>
    <p:extLst>
      <p:ext uri="{BB962C8B-B14F-4D97-AF65-F5344CB8AC3E}">
        <p14:creationId xmlns:p14="http://schemas.microsoft.com/office/powerpoint/2010/main" val="2550140285"/>
      </p:ext>
    </p:extLst>
  </p:cSld>
  <p:clrMapOvr>
    <a:masterClrMapping/>
  </p:clrMapOvr>
  <p:extLst>
    <p:ext uri="{DCECCB84-F9BA-43D5-87BE-67443E8EF086}">
      <p15:sldGuideLst xmlns:p15="http://schemas.microsoft.com/office/powerpoint/2012/main">
        <p15:guide id="1" orient="horz" pos="845">
          <p15:clr>
            <a:srgbClr val="FBAE40"/>
          </p15:clr>
        </p15:guide>
        <p15:guide id="2" pos="2009">
          <p15:clr>
            <a:srgbClr val="FBAE40"/>
          </p15:clr>
        </p15:guide>
        <p15:guide id="3" pos="4254">
          <p15:clr>
            <a:srgbClr val="FBAE40"/>
          </p15:clr>
        </p15:guide>
        <p15:guide id="4" pos="2235">
          <p15:clr>
            <a:srgbClr val="FBAE40"/>
          </p15:clr>
        </p15:guide>
        <p15:guide id="5" pos="40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 no line">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81000" y="6491347"/>
            <a:ext cx="2006712" cy="167307"/>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3571"/>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
        <p:nvSpPr>
          <p:cNvPr id="19" name="TextBox 18">
            <a:extLst>
              <a:ext uri="{FF2B5EF4-FFF2-40B4-BE49-F238E27FC236}">
                <a16:creationId xmlns:a16="http://schemas.microsoft.com/office/drawing/2014/main" id="{FF1118C9-8F9F-DD67-6A61-945F1BEE9A79}"/>
              </a:ext>
            </a:extLst>
          </p:cNvPr>
          <p:cNvSpPr txBox="1"/>
          <p:nvPr userDrawn="1"/>
        </p:nvSpPr>
        <p:spPr>
          <a:xfrm>
            <a:off x="3561454" y="2908570"/>
            <a:ext cx="2819604" cy="609600"/>
          </a:xfrm>
          <a:prstGeom prst="rect">
            <a:avLst/>
          </a:prstGeom>
          <a:noFill/>
        </p:spPr>
        <p:txBody>
          <a:bodyPr wrap="square" lIns="0" tIns="0" rIns="0" bIns="0" numCol="3" spcCol="360000" rtlCol="0">
            <a:noAutofit/>
          </a:bodyPr>
          <a:lstStyle/>
          <a:p>
            <a:endParaRPr lang="en-US"/>
          </a:p>
        </p:txBody>
      </p:sp>
    </p:spTree>
    <p:extLst>
      <p:ext uri="{BB962C8B-B14F-4D97-AF65-F5344CB8AC3E}">
        <p14:creationId xmlns:p14="http://schemas.microsoft.com/office/powerpoint/2010/main" val="2555669206"/>
      </p:ext>
    </p:extLst>
  </p:cSld>
  <p:clrMapOvr>
    <a:masterClrMapping/>
  </p:clrMapOvr>
  <p:extLst>
    <p:ext uri="{DCECCB84-F9BA-43D5-87BE-67443E8EF086}">
      <p15:sldGuideLst xmlns:p15="http://schemas.microsoft.com/office/powerpoint/2012/main">
        <p15:guide id="1" orient="horz" pos="845">
          <p15:clr>
            <a:srgbClr val="FBAE40"/>
          </p15:clr>
        </p15:guide>
        <p15:guide id="2" pos="2009">
          <p15:clr>
            <a:srgbClr val="FBAE40"/>
          </p15:clr>
        </p15:guide>
        <p15:guide id="3" pos="4254">
          <p15:clr>
            <a:srgbClr val="FBAE40"/>
          </p15:clr>
        </p15:guide>
        <p15:guide id="4" pos="2235">
          <p15:clr>
            <a:srgbClr val="FBAE40"/>
          </p15:clr>
        </p15:guide>
        <p15:guide id="5" pos="40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Tree>
    <p:extLst>
      <p:ext uri="{BB962C8B-B14F-4D97-AF65-F5344CB8AC3E}">
        <p14:creationId xmlns:p14="http://schemas.microsoft.com/office/powerpoint/2010/main" val="993919695"/>
      </p:ext>
    </p:extLst>
  </p:cSld>
  <p:clrMapOvr>
    <a:masterClrMapping/>
  </p:clrMapOvr>
  <p:extLst>
    <p:ext uri="{DCECCB84-F9BA-43D5-87BE-67443E8EF086}">
      <p15:sldGuideLst xmlns:p15="http://schemas.microsoft.com/office/powerpoint/2012/main">
        <p15:guide id="1" orient="horz" pos="890">
          <p15:clr>
            <a:srgbClr val="FBAE40"/>
          </p15:clr>
        </p15:guide>
        <p15:guide id="2" pos="2258">
          <p15:clr>
            <a:srgbClr val="FBAE40"/>
          </p15:clr>
        </p15:guide>
        <p15:guide id="3" pos="429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7F201ABD-2554-C381-E15E-D8F914CBDA1C}"/>
              </a:ext>
            </a:extLst>
          </p:cNvPr>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
        <p:nvSpPr>
          <p:cNvPr id="11" name="Footer Placeholder 4">
            <a:extLst>
              <a:ext uri="{FF2B5EF4-FFF2-40B4-BE49-F238E27FC236}">
                <a16:creationId xmlns:a16="http://schemas.microsoft.com/office/drawing/2014/main" id="{6617E864-9C8E-CD0D-B74E-2CBB6B473BB5}"/>
              </a:ext>
            </a:extLst>
          </p:cNvPr>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Tree>
    <p:extLst>
      <p:ext uri="{BB962C8B-B14F-4D97-AF65-F5344CB8AC3E}">
        <p14:creationId xmlns:p14="http://schemas.microsoft.com/office/powerpoint/2010/main" val="3721995585"/>
      </p:ext>
    </p:extLst>
  </p:cSld>
  <p:clrMapOvr>
    <a:masterClrMapping/>
  </p:clrMapOvr>
  <p:extLst>
    <p:ext uri="{DCECCB84-F9BA-43D5-87BE-67443E8EF086}">
      <p15:sldGuideLst xmlns:p15="http://schemas.microsoft.com/office/powerpoint/2012/main">
        <p15:guide id="1" orient="horz" pos="7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3617-D18A-DD7E-20FE-60622C07E26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95A2DDE-464C-FBF0-39B7-3C0FCDCF95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5E89D3C-8E73-C66B-9D50-3FD76DFBA89E}"/>
              </a:ext>
            </a:extLst>
          </p:cNvPr>
          <p:cNvSpPr>
            <a:spLocks noGrp="1"/>
          </p:cNvSpPr>
          <p:nvPr>
            <p:ph type="dt" sz="half" idx="10"/>
          </p:nvPr>
        </p:nvSpPr>
        <p:spPr/>
        <p:txBody>
          <a:bodyPr/>
          <a:lstStyle/>
          <a:p>
            <a:fld id="{EF973BF5-BBC4-47E8-9ABE-681146132C51}" type="datetimeFigureOut">
              <a:rPr lang="en-NZ" smtClean="0"/>
              <a:t>5/11/2025</a:t>
            </a:fld>
            <a:endParaRPr lang="en-NZ"/>
          </a:p>
        </p:txBody>
      </p:sp>
      <p:sp>
        <p:nvSpPr>
          <p:cNvPr id="5" name="Footer Placeholder 4">
            <a:extLst>
              <a:ext uri="{FF2B5EF4-FFF2-40B4-BE49-F238E27FC236}">
                <a16:creationId xmlns:a16="http://schemas.microsoft.com/office/drawing/2014/main" id="{C425FF99-EFD6-1FBA-6EA0-1C0BA11871B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0A335F9-241F-1348-C79F-E3CF82788135}"/>
              </a:ext>
            </a:extLst>
          </p:cNvPr>
          <p:cNvSpPr>
            <a:spLocks noGrp="1"/>
          </p:cNvSpPr>
          <p:nvPr>
            <p:ph type="sldNum" sz="quarter" idx="12"/>
          </p:nvPr>
        </p:nvSpPr>
        <p:spPr/>
        <p:txBody>
          <a:bodyPr/>
          <a:lstStyle/>
          <a:p>
            <a:fld id="{41597105-1B9E-4F4A-8115-82CF7C1D2975}" type="slidenum">
              <a:rPr lang="en-NZ" smtClean="0"/>
              <a:t>‹#›</a:t>
            </a:fld>
            <a:endParaRPr lang="en-NZ"/>
          </a:p>
        </p:txBody>
      </p:sp>
    </p:spTree>
    <p:extLst>
      <p:ext uri="{BB962C8B-B14F-4D97-AF65-F5344CB8AC3E}">
        <p14:creationId xmlns:p14="http://schemas.microsoft.com/office/powerpoint/2010/main" val="201208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8316-94C7-558B-09EF-9DDAC943EF5C}"/>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F517916-29E4-A76C-09B4-0586C68E4C12}"/>
              </a:ext>
            </a:extLst>
          </p:cNvPr>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237C10-A604-8D36-DBF7-BB0B358946E6}"/>
              </a:ext>
            </a:extLst>
          </p:cNvPr>
          <p:cNvSpPr>
            <a:spLocks noGrp="1"/>
          </p:cNvSpPr>
          <p:nvPr>
            <p:ph type="dt" sz="half" idx="10"/>
          </p:nvPr>
        </p:nvSpPr>
        <p:spPr/>
        <p:txBody>
          <a:bodyPr/>
          <a:lstStyle/>
          <a:p>
            <a:fld id="{EF973BF5-BBC4-47E8-9ABE-681146132C51}" type="datetimeFigureOut">
              <a:rPr lang="en-NZ" smtClean="0"/>
              <a:t>5/11/2025</a:t>
            </a:fld>
            <a:endParaRPr lang="en-NZ"/>
          </a:p>
        </p:txBody>
      </p:sp>
      <p:sp>
        <p:nvSpPr>
          <p:cNvPr id="5" name="Footer Placeholder 4">
            <a:extLst>
              <a:ext uri="{FF2B5EF4-FFF2-40B4-BE49-F238E27FC236}">
                <a16:creationId xmlns:a16="http://schemas.microsoft.com/office/drawing/2014/main" id="{E01EFCBA-C2FF-922E-A832-68D2E959641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4504E11-4F9D-55F5-92DC-DDF5E0E973EC}"/>
              </a:ext>
            </a:extLst>
          </p:cNvPr>
          <p:cNvSpPr>
            <a:spLocks noGrp="1"/>
          </p:cNvSpPr>
          <p:nvPr>
            <p:ph type="sldNum" sz="quarter" idx="12"/>
          </p:nvPr>
        </p:nvSpPr>
        <p:spPr/>
        <p:txBody>
          <a:bodyPr/>
          <a:lstStyle/>
          <a:p>
            <a:fld id="{41597105-1B9E-4F4A-8115-82CF7C1D2975}" type="slidenum">
              <a:rPr lang="en-NZ" smtClean="0"/>
              <a:t>‹#›</a:t>
            </a:fld>
            <a:endParaRPr lang="en-NZ"/>
          </a:p>
        </p:txBody>
      </p:sp>
    </p:spTree>
    <p:extLst>
      <p:ext uri="{BB962C8B-B14F-4D97-AF65-F5344CB8AC3E}">
        <p14:creationId xmlns:p14="http://schemas.microsoft.com/office/powerpoint/2010/main" val="54953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2A16-E756-4A5C-858F-1A443F7EBFA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1B0CEB8-2C3D-BE9E-8473-21252E63DB05}"/>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573E4A7-EBB7-6EAD-9DFD-62FA7FA7E8E8}"/>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17C3C53-3329-717E-FE7F-F6F6EDBC9DC0}"/>
              </a:ext>
            </a:extLst>
          </p:cNvPr>
          <p:cNvSpPr>
            <a:spLocks noGrp="1"/>
          </p:cNvSpPr>
          <p:nvPr>
            <p:ph type="dt" sz="half" idx="10"/>
          </p:nvPr>
        </p:nvSpPr>
        <p:spPr/>
        <p:txBody>
          <a:bodyPr/>
          <a:lstStyle/>
          <a:p>
            <a:fld id="{EF973BF5-BBC4-47E8-9ABE-681146132C51}" type="datetimeFigureOut">
              <a:rPr lang="en-NZ" smtClean="0"/>
              <a:t>5/11/2025</a:t>
            </a:fld>
            <a:endParaRPr lang="en-NZ"/>
          </a:p>
        </p:txBody>
      </p:sp>
      <p:sp>
        <p:nvSpPr>
          <p:cNvPr id="6" name="Footer Placeholder 5">
            <a:extLst>
              <a:ext uri="{FF2B5EF4-FFF2-40B4-BE49-F238E27FC236}">
                <a16:creationId xmlns:a16="http://schemas.microsoft.com/office/drawing/2014/main" id="{68680118-762B-D900-BD28-9699F559C77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CFEAF16-E8D0-4350-9B08-2AB287510A96}"/>
              </a:ext>
            </a:extLst>
          </p:cNvPr>
          <p:cNvSpPr>
            <a:spLocks noGrp="1"/>
          </p:cNvSpPr>
          <p:nvPr>
            <p:ph type="sldNum" sz="quarter" idx="12"/>
          </p:nvPr>
        </p:nvSpPr>
        <p:spPr/>
        <p:txBody>
          <a:bodyPr/>
          <a:lstStyle/>
          <a:p>
            <a:fld id="{41597105-1B9E-4F4A-8115-82CF7C1D2975}" type="slidenum">
              <a:rPr lang="en-NZ" smtClean="0"/>
              <a:t>‹#›</a:t>
            </a:fld>
            <a:endParaRPr lang="en-NZ"/>
          </a:p>
        </p:txBody>
      </p:sp>
    </p:spTree>
    <p:extLst>
      <p:ext uri="{BB962C8B-B14F-4D97-AF65-F5344CB8AC3E}">
        <p14:creationId xmlns:p14="http://schemas.microsoft.com/office/powerpoint/2010/main" val="19760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13FD-942E-5D0B-1851-EF027BC9D843}"/>
              </a:ext>
            </a:extLst>
          </p:cNvPr>
          <p:cNvSpPr>
            <a:spLocks noGrp="1"/>
          </p:cNvSpPr>
          <p:nvPr>
            <p:ph type="title"/>
          </p:nvPr>
        </p:nvSpPr>
        <p:spPr>
          <a:xfrm>
            <a:off x="682328" y="365126"/>
            <a:ext cx="8543925"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D916ACF-ADD1-0B1F-F142-A7ECB897172D}"/>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A4E68-7DFB-684C-47D3-66546788D915}"/>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9C1BF344-6B37-90C9-D726-75FD43112DB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C40BBACF-6301-6B7B-7249-DE1E2051CCC7}"/>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E5B65FE-A5C1-352B-8387-E73D8D488F75}"/>
              </a:ext>
            </a:extLst>
          </p:cNvPr>
          <p:cNvSpPr>
            <a:spLocks noGrp="1"/>
          </p:cNvSpPr>
          <p:nvPr>
            <p:ph type="dt" sz="half" idx="10"/>
          </p:nvPr>
        </p:nvSpPr>
        <p:spPr/>
        <p:txBody>
          <a:bodyPr/>
          <a:lstStyle/>
          <a:p>
            <a:fld id="{EF973BF5-BBC4-47E8-9ABE-681146132C51}" type="datetimeFigureOut">
              <a:rPr lang="en-NZ" smtClean="0"/>
              <a:t>5/11/2025</a:t>
            </a:fld>
            <a:endParaRPr lang="en-NZ"/>
          </a:p>
        </p:txBody>
      </p:sp>
      <p:sp>
        <p:nvSpPr>
          <p:cNvPr id="8" name="Footer Placeholder 7">
            <a:extLst>
              <a:ext uri="{FF2B5EF4-FFF2-40B4-BE49-F238E27FC236}">
                <a16:creationId xmlns:a16="http://schemas.microsoft.com/office/drawing/2014/main" id="{CD86E336-D288-CC0C-5E78-BD44097F4148}"/>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462CBD5-CA10-3BA1-3D18-B9805BEF9DA1}"/>
              </a:ext>
            </a:extLst>
          </p:cNvPr>
          <p:cNvSpPr>
            <a:spLocks noGrp="1"/>
          </p:cNvSpPr>
          <p:nvPr>
            <p:ph type="sldNum" sz="quarter" idx="12"/>
          </p:nvPr>
        </p:nvSpPr>
        <p:spPr/>
        <p:txBody>
          <a:bodyPr/>
          <a:lstStyle/>
          <a:p>
            <a:fld id="{41597105-1B9E-4F4A-8115-82CF7C1D2975}" type="slidenum">
              <a:rPr lang="en-NZ" smtClean="0"/>
              <a:t>‹#›</a:t>
            </a:fld>
            <a:endParaRPr lang="en-NZ"/>
          </a:p>
        </p:txBody>
      </p:sp>
    </p:spTree>
    <p:extLst>
      <p:ext uri="{BB962C8B-B14F-4D97-AF65-F5344CB8AC3E}">
        <p14:creationId xmlns:p14="http://schemas.microsoft.com/office/powerpoint/2010/main" val="397808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74CC-CAE3-B505-F22E-C3A9924DEC29}"/>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2E9CC49-9792-AE27-1A05-BF439823FD9E}"/>
              </a:ext>
            </a:extLst>
          </p:cNvPr>
          <p:cNvSpPr>
            <a:spLocks noGrp="1"/>
          </p:cNvSpPr>
          <p:nvPr>
            <p:ph type="dt" sz="half" idx="10"/>
          </p:nvPr>
        </p:nvSpPr>
        <p:spPr/>
        <p:txBody>
          <a:bodyPr/>
          <a:lstStyle/>
          <a:p>
            <a:fld id="{EF973BF5-BBC4-47E8-9ABE-681146132C51}" type="datetimeFigureOut">
              <a:rPr lang="en-NZ" smtClean="0"/>
              <a:t>5/11/2025</a:t>
            </a:fld>
            <a:endParaRPr lang="en-NZ"/>
          </a:p>
        </p:txBody>
      </p:sp>
      <p:sp>
        <p:nvSpPr>
          <p:cNvPr id="4" name="Footer Placeholder 3">
            <a:extLst>
              <a:ext uri="{FF2B5EF4-FFF2-40B4-BE49-F238E27FC236}">
                <a16:creationId xmlns:a16="http://schemas.microsoft.com/office/drawing/2014/main" id="{9436839E-4B83-D41F-BD36-E8AD2C95DBF9}"/>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196EE849-342A-CC7E-684C-820C39D261CC}"/>
              </a:ext>
            </a:extLst>
          </p:cNvPr>
          <p:cNvSpPr>
            <a:spLocks noGrp="1"/>
          </p:cNvSpPr>
          <p:nvPr>
            <p:ph type="sldNum" sz="quarter" idx="12"/>
          </p:nvPr>
        </p:nvSpPr>
        <p:spPr/>
        <p:txBody>
          <a:bodyPr/>
          <a:lstStyle/>
          <a:p>
            <a:fld id="{41597105-1B9E-4F4A-8115-82CF7C1D2975}" type="slidenum">
              <a:rPr lang="en-NZ" smtClean="0"/>
              <a:t>‹#›</a:t>
            </a:fld>
            <a:endParaRPr lang="en-NZ"/>
          </a:p>
        </p:txBody>
      </p:sp>
    </p:spTree>
    <p:extLst>
      <p:ext uri="{BB962C8B-B14F-4D97-AF65-F5344CB8AC3E}">
        <p14:creationId xmlns:p14="http://schemas.microsoft.com/office/powerpoint/2010/main" val="66937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9EF503-0B59-4614-4B03-5411159D8713}"/>
              </a:ext>
            </a:extLst>
          </p:cNvPr>
          <p:cNvSpPr>
            <a:spLocks noGrp="1"/>
          </p:cNvSpPr>
          <p:nvPr>
            <p:ph type="dt" sz="half" idx="10"/>
          </p:nvPr>
        </p:nvSpPr>
        <p:spPr/>
        <p:txBody>
          <a:bodyPr/>
          <a:lstStyle/>
          <a:p>
            <a:fld id="{EF973BF5-BBC4-47E8-9ABE-681146132C51}" type="datetimeFigureOut">
              <a:rPr lang="en-NZ" smtClean="0"/>
              <a:t>5/11/2025</a:t>
            </a:fld>
            <a:endParaRPr lang="en-NZ"/>
          </a:p>
        </p:txBody>
      </p:sp>
      <p:sp>
        <p:nvSpPr>
          <p:cNvPr id="3" name="Footer Placeholder 2">
            <a:extLst>
              <a:ext uri="{FF2B5EF4-FFF2-40B4-BE49-F238E27FC236}">
                <a16:creationId xmlns:a16="http://schemas.microsoft.com/office/drawing/2014/main" id="{D0B0859B-A5B6-FB82-26C1-AC1352E98DC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B6AA6DF-7BD2-4C3E-E6DE-1E3B850BB1BC}"/>
              </a:ext>
            </a:extLst>
          </p:cNvPr>
          <p:cNvSpPr>
            <a:spLocks noGrp="1"/>
          </p:cNvSpPr>
          <p:nvPr>
            <p:ph type="sldNum" sz="quarter" idx="12"/>
          </p:nvPr>
        </p:nvSpPr>
        <p:spPr/>
        <p:txBody>
          <a:bodyPr/>
          <a:lstStyle/>
          <a:p>
            <a:fld id="{41597105-1B9E-4F4A-8115-82CF7C1D2975}" type="slidenum">
              <a:rPr lang="en-NZ" smtClean="0"/>
              <a:t>‹#›</a:t>
            </a:fld>
            <a:endParaRPr lang="en-NZ"/>
          </a:p>
        </p:txBody>
      </p:sp>
    </p:spTree>
    <p:extLst>
      <p:ext uri="{BB962C8B-B14F-4D97-AF65-F5344CB8AC3E}">
        <p14:creationId xmlns:p14="http://schemas.microsoft.com/office/powerpoint/2010/main" val="166243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DBB1-C9E8-4F37-C9D3-86AE8D8B5B72}"/>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4AA37B3-6D2B-AC16-92A5-2F6E5297A49E}"/>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09AE24C-C0B5-B65C-DB99-CFCAD201C4D5}"/>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4B976EE8-8EEC-C0EA-07DF-E81E166DD8DD}"/>
              </a:ext>
            </a:extLst>
          </p:cNvPr>
          <p:cNvSpPr>
            <a:spLocks noGrp="1"/>
          </p:cNvSpPr>
          <p:nvPr>
            <p:ph type="dt" sz="half" idx="10"/>
          </p:nvPr>
        </p:nvSpPr>
        <p:spPr/>
        <p:txBody>
          <a:bodyPr/>
          <a:lstStyle/>
          <a:p>
            <a:fld id="{EF973BF5-BBC4-47E8-9ABE-681146132C51}" type="datetimeFigureOut">
              <a:rPr lang="en-NZ" smtClean="0"/>
              <a:t>5/11/2025</a:t>
            </a:fld>
            <a:endParaRPr lang="en-NZ"/>
          </a:p>
        </p:txBody>
      </p:sp>
      <p:sp>
        <p:nvSpPr>
          <p:cNvPr id="6" name="Footer Placeholder 5">
            <a:extLst>
              <a:ext uri="{FF2B5EF4-FFF2-40B4-BE49-F238E27FC236}">
                <a16:creationId xmlns:a16="http://schemas.microsoft.com/office/drawing/2014/main" id="{6C787820-E66B-A77C-A9A2-2C5A2E2A619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9E877E9-D6E6-3058-DD13-52F360C42ACB}"/>
              </a:ext>
            </a:extLst>
          </p:cNvPr>
          <p:cNvSpPr>
            <a:spLocks noGrp="1"/>
          </p:cNvSpPr>
          <p:nvPr>
            <p:ph type="sldNum" sz="quarter" idx="12"/>
          </p:nvPr>
        </p:nvSpPr>
        <p:spPr/>
        <p:txBody>
          <a:bodyPr/>
          <a:lstStyle/>
          <a:p>
            <a:fld id="{41597105-1B9E-4F4A-8115-82CF7C1D2975}" type="slidenum">
              <a:rPr lang="en-NZ" smtClean="0"/>
              <a:t>‹#›</a:t>
            </a:fld>
            <a:endParaRPr lang="en-NZ"/>
          </a:p>
        </p:txBody>
      </p:sp>
    </p:spTree>
    <p:extLst>
      <p:ext uri="{BB962C8B-B14F-4D97-AF65-F5344CB8AC3E}">
        <p14:creationId xmlns:p14="http://schemas.microsoft.com/office/powerpoint/2010/main" val="408719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C4C2-46E5-3251-A68D-F363591F940D}"/>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FB16AA3-E761-41C0-EC5A-5B2B4FEF0849}"/>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NZ"/>
          </a:p>
        </p:txBody>
      </p:sp>
      <p:sp>
        <p:nvSpPr>
          <p:cNvPr id="4" name="Text Placeholder 3">
            <a:extLst>
              <a:ext uri="{FF2B5EF4-FFF2-40B4-BE49-F238E27FC236}">
                <a16:creationId xmlns:a16="http://schemas.microsoft.com/office/drawing/2014/main" id="{F00C071C-1FA4-AA46-1B69-F62CAC471CFB}"/>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F70CB231-C1FE-3142-529C-6217338EFF6D}"/>
              </a:ext>
            </a:extLst>
          </p:cNvPr>
          <p:cNvSpPr>
            <a:spLocks noGrp="1"/>
          </p:cNvSpPr>
          <p:nvPr>
            <p:ph type="dt" sz="half" idx="10"/>
          </p:nvPr>
        </p:nvSpPr>
        <p:spPr/>
        <p:txBody>
          <a:bodyPr/>
          <a:lstStyle/>
          <a:p>
            <a:fld id="{EF973BF5-BBC4-47E8-9ABE-681146132C51}" type="datetimeFigureOut">
              <a:rPr lang="en-NZ" smtClean="0"/>
              <a:t>5/11/2025</a:t>
            </a:fld>
            <a:endParaRPr lang="en-NZ"/>
          </a:p>
        </p:txBody>
      </p:sp>
      <p:sp>
        <p:nvSpPr>
          <p:cNvPr id="6" name="Footer Placeholder 5">
            <a:extLst>
              <a:ext uri="{FF2B5EF4-FFF2-40B4-BE49-F238E27FC236}">
                <a16:creationId xmlns:a16="http://schemas.microsoft.com/office/drawing/2014/main" id="{A37F74AA-BE51-0AFD-ABF8-E419A791219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862F682-FE25-A8DF-DB46-8653D5623D69}"/>
              </a:ext>
            </a:extLst>
          </p:cNvPr>
          <p:cNvSpPr>
            <a:spLocks noGrp="1"/>
          </p:cNvSpPr>
          <p:nvPr>
            <p:ph type="sldNum" sz="quarter" idx="12"/>
          </p:nvPr>
        </p:nvSpPr>
        <p:spPr/>
        <p:txBody>
          <a:bodyPr/>
          <a:lstStyle/>
          <a:p>
            <a:fld id="{41597105-1B9E-4F4A-8115-82CF7C1D2975}" type="slidenum">
              <a:rPr lang="en-NZ" smtClean="0"/>
              <a:t>‹#›</a:t>
            </a:fld>
            <a:endParaRPr lang="en-NZ"/>
          </a:p>
        </p:txBody>
      </p:sp>
    </p:spTree>
    <p:extLst>
      <p:ext uri="{BB962C8B-B14F-4D97-AF65-F5344CB8AC3E}">
        <p14:creationId xmlns:p14="http://schemas.microsoft.com/office/powerpoint/2010/main" val="122793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793619-2C92-F7A8-503D-F8E7C7E9D82A}"/>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2C184AE-76FB-1B6B-1804-DA1F0D33D5EF}"/>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BC13E4A-38B0-85E8-5D53-A720778C753B}"/>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EF973BF5-BBC4-47E8-9ABE-681146132C51}" type="datetimeFigureOut">
              <a:rPr lang="en-NZ" smtClean="0"/>
              <a:t>5/11/2025</a:t>
            </a:fld>
            <a:endParaRPr lang="en-NZ"/>
          </a:p>
        </p:txBody>
      </p:sp>
      <p:sp>
        <p:nvSpPr>
          <p:cNvPr id="5" name="Footer Placeholder 4">
            <a:extLst>
              <a:ext uri="{FF2B5EF4-FFF2-40B4-BE49-F238E27FC236}">
                <a16:creationId xmlns:a16="http://schemas.microsoft.com/office/drawing/2014/main" id="{949EEECD-A247-3653-30CD-76F16CD2E5E8}"/>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DCE6023-82EB-16E6-CDF3-782166C9A9A8}"/>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41597105-1B9E-4F4A-8115-82CF7C1D2975}" type="slidenum">
              <a:rPr lang="en-NZ" smtClean="0"/>
              <a:t>‹#›</a:t>
            </a:fld>
            <a:endParaRPr lang="en-NZ"/>
          </a:p>
        </p:txBody>
      </p:sp>
    </p:spTree>
    <p:extLst>
      <p:ext uri="{BB962C8B-B14F-4D97-AF65-F5344CB8AC3E}">
        <p14:creationId xmlns:p14="http://schemas.microsoft.com/office/powerpoint/2010/main" val="203923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6" name="Slide Number Placeholder 5"/>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Tree>
    <p:extLst>
      <p:ext uri="{BB962C8B-B14F-4D97-AF65-F5344CB8AC3E}">
        <p14:creationId xmlns:p14="http://schemas.microsoft.com/office/powerpoint/2010/main" val="2444128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346">
          <p15:clr>
            <a:srgbClr val="F26B43"/>
          </p15:clr>
        </p15:guide>
        <p15:guide id="3" orient="horz" pos="4088">
          <p15:clr>
            <a:srgbClr val="F26B43"/>
          </p15:clr>
        </p15:guide>
        <p15:guide id="4" pos="60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457E14-C724-943B-3233-0993EA6EE822}"/>
              </a:ext>
            </a:extLst>
          </p:cNvPr>
          <p:cNvPicPr>
            <a:picLocks noChangeAspect="1"/>
          </p:cNvPicPr>
          <p:nvPr/>
        </p:nvPicPr>
        <p:blipFill>
          <a:blip r:embed="rId2"/>
          <a:stretch>
            <a:fillRect/>
          </a:stretch>
        </p:blipFill>
        <p:spPr>
          <a:xfrm>
            <a:off x="-1" y="0"/>
            <a:ext cx="9906001" cy="6858000"/>
          </a:xfrm>
          <a:prstGeom prst="rect">
            <a:avLst/>
          </a:prstGeom>
        </p:spPr>
      </p:pic>
      <p:sp>
        <p:nvSpPr>
          <p:cNvPr id="12" name="TextBox 11">
            <a:extLst>
              <a:ext uri="{FF2B5EF4-FFF2-40B4-BE49-F238E27FC236}">
                <a16:creationId xmlns:a16="http://schemas.microsoft.com/office/drawing/2014/main" id="{38C2D0AF-B3CE-9E51-EB34-FE33F55D4CD0}"/>
              </a:ext>
            </a:extLst>
          </p:cNvPr>
          <p:cNvSpPr txBox="1"/>
          <p:nvPr/>
        </p:nvSpPr>
        <p:spPr>
          <a:xfrm>
            <a:off x="6355757" y="2960805"/>
            <a:ext cx="3241040" cy="1041311"/>
          </a:xfrm>
          <a:prstGeom prst="rect">
            <a:avLst/>
          </a:prstGeom>
          <a:noFill/>
        </p:spPr>
        <p:txBody>
          <a:bodyPr wrap="square" lIns="288000">
            <a:spAutoFit/>
          </a:bodyPr>
          <a:lstStyle/>
          <a:p>
            <a:pPr marL="0" marR="0" lvl="0" indent="0" algn="l" defTabSz="457200" rtl="0" eaLnBrk="1" fontAlgn="auto" latinLnBrk="0" hangingPunct="1">
              <a:lnSpc>
                <a:spcPts val="3720"/>
              </a:lnSpc>
              <a:spcBef>
                <a:spcPts val="0"/>
              </a:spcBef>
              <a:spcAft>
                <a:spcPts val="0"/>
              </a:spcAft>
              <a:buClrTx/>
              <a:buSzTx/>
              <a:buFontTx/>
              <a:buNone/>
              <a:tabLst/>
              <a:defRPr/>
            </a:pPr>
            <a:r>
              <a:rPr kumimoji="0" lang="en-NZ" sz="3600" b="1" i="0" u="none" strike="noStrike" kern="100" cap="none" spc="0" normalizeH="0" baseline="0" noProof="0">
                <a:ln>
                  <a:noFill/>
                </a:ln>
                <a:solidFill>
                  <a:prstClr val="white"/>
                </a:solidFill>
                <a:effectLst/>
                <a:uLnTx/>
                <a:uFillTx/>
                <a:latin typeface="Segoe UI Black" panose="020B0502040204020203" pitchFamily="34" charset="0"/>
                <a:ea typeface="Aptos" panose="020B0004020202020204" pitchFamily="34" charset="0"/>
                <a:cs typeface="Segoe UI Black" panose="020B0502040204020203" pitchFamily="34" charset="0"/>
              </a:rPr>
              <a:t>Tools of </a:t>
            </a:r>
            <a:br>
              <a:rPr kumimoji="0" lang="en-NZ" sz="3600" b="1" i="0" u="none" strike="noStrike" kern="100" cap="none" spc="0" normalizeH="0" baseline="0" noProof="0">
                <a:ln>
                  <a:noFill/>
                </a:ln>
                <a:solidFill>
                  <a:prstClr val="white"/>
                </a:solidFill>
                <a:effectLst/>
                <a:uLnTx/>
                <a:uFillTx/>
                <a:latin typeface="Segoe UI Black" panose="020B0502040204020203" pitchFamily="34" charset="0"/>
                <a:ea typeface="Aptos" panose="020B0004020202020204" pitchFamily="34" charset="0"/>
                <a:cs typeface="Segoe UI Black" panose="020B0502040204020203" pitchFamily="34" charset="0"/>
              </a:rPr>
            </a:br>
            <a:r>
              <a:rPr kumimoji="0" lang="en-NZ" sz="3600" b="1" i="0" u="none" strike="noStrike" kern="100" cap="none" spc="0" normalizeH="0" baseline="0" noProof="0">
                <a:ln>
                  <a:noFill/>
                </a:ln>
                <a:solidFill>
                  <a:prstClr val="white"/>
                </a:solidFill>
                <a:effectLst/>
                <a:uLnTx/>
                <a:uFillTx/>
                <a:latin typeface="Segoe UI Black" panose="020B0502040204020203" pitchFamily="34" charset="0"/>
                <a:ea typeface="Aptos" panose="020B0004020202020204" pitchFamily="34" charset="0"/>
                <a:cs typeface="Segoe UI Black" panose="020B0502040204020203" pitchFamily="34" charset="0"/>
              </a:rPr>
              <a:t>the Trade</a:t>
            </a:r>
          </a:p>
        </p:txBody>
      </p:sp>
      <p:pic>
        <p:nvPicPr>
          <p:cNvPr id="8" name="Graphic 7">
            <a:extLst>
              <a:ext uri="{FF2B5EF4-FFF2-40B4-BE49-F238E27FC236}">
                <a16:creationId xmlns:a16="http://schemas.microsoft.com/office/drawing/2014/main" id="{8BCAFD90-A439-A1F3-64E9-148C39589B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3212" y="2295525"/>
            <a:ext cx="540000" cy="540000"/>
          </a:xfrm>
          <a:prstGeom prst="rect">
            <a:avLst/>
          </a:prstGeom>
        </p:spPr>
      </p:pic>
    </p:spTree>
    <p:extLst>
      <p:ext uri="{BB962C8B-B14F-4D97-AF65-F5344CB8AC3E}">
        <p14:creationId xmlns:p14="http://schemas.microsoft.com/office/powerpoint/2010/main" val="60565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FE57D1D-D913-8BC4-64D6-4FDC7D2A2D3E}"/>
              </a:ext>
            </a:extLst>
          </p:cNvPr>
          <p:cNvSpPr/>
          <p:nvPr/>
        </p:nvSpPr>
        <p:spPr>
          <a:xfrm>
            <a:off x="8038" y="0"/>
            <a:ext cx="3189288" cy="6858000"/>
          </a:xfrm>
          <a:prstGeom prst="rect">
            <a:avLst/>
          </a:prstGeom>
          <a:solidFill>
            <a:srgbClr val="2C5B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5B66"/>
              </a:solidFill>
              <a:effectLst/>
              <a:uLnTx/>
              <a:uFillTx/>
              <a:latin typeface="Calibri" panose="020F0502020204030204"/>
              <a:ea typeface="+mn-ea"/>
              <a:cs typeface="+mn-cs"/>
            </a:endParaRPr>
          </a:p>
        </p:txBody>
      </p:sp>
      <p:sp>
        <p:nvSpPr>
          <p:cNvPr id="11" name="Pentagon 10">
            <a:extLst>
              <a:ext uri="{FF2B5EF4-FFF2-40B4-BE49-F238E27FC236}">
                <a16:creationId xmlns:a16="http://schemas.microsoft.com/office/drawing/2014/main" id="{B6B695C9-13B1-A102-086F-698B42113E05}"/>
              </a:ext>
            </a:extLst>
          </p:cNvPr>
          <p:cNvSpPr/>
          <p:nvPr/>
        </p:nvSpPr>
        <p:spPr>
          <a:xfrm>
            <a:off x="3552424" y="5114877"/>
            <a:ext cx="2314514" cy="346911"/>
          </a:xfrm>
          <a:prstGeom prst="homePlate">
            <a:avLst/>
          </a:prstGeom>
          <a:solidFill>
            <a:srgbClr val="666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entagon 9">
            <a:extLst>
              <a:ext uri="{FF2B5EF4-FFF2-40B4-BE49-F238E27FC236}">
                <a16:creationId xmlns:a16="http://schemas.microsoft.com/office/drawing/2014/main" id="{C7534EC2-0A39-6121-E8C9-DF42E01F0D15}"/>
              </a:ext>
            </a:extLst>
          </p:cNvPr>
          <p:cNvSpPr/>
          <p:nvPr/>
        </p:nvSpPr>
        <p:spPr>
          <a:xfrm>
            <a:off x="3548063" y="3360291"/>
            <a:ext cx="2314514" cy="346911"/>
          </a:xfrm>
          <a:prstGeom prst="homePlate">
            <a:avLst/>
          </a:prstGeom>
          <a:solidFill>
            <a:srgbClr val="00A9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A442F0B8-D476-76E6-DC99-19F5E17D8F7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BA5399F6-3E6B-0A30-25C5-25279B6AA892}"/>
              </a:ext>
            </a:extLst>
          </p:cNvPr>
          <p:cNvSpPr>
            <a:spLocks noGrp="1"/>
          </p:cNvSpPr>
          <p:nvPr>
            <p:ph type="sldNum" sz="quarter" idx="4"/>
          </p:nvPr>
        </p:nvSpPr>
        <p:spPr>
          <a:xfrm>
            <a:off x="9571138" y="6491347"/>
            <a:ext cx="331974" cy="9935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21" name="TextBox 20">
            <a:extLst>
              <a:ext uri="{FF2B5EF4-FFF2-40B4-BE49-F238E27FC236}">
                <a16:creationId xmlns:a16="http://schemas.microsoft.com/office/drawing/2014/main" id="{9F56B466-85BF-47D0-4730-28C9CFB36D53}"/>
              </a:ext>
            </a:extLst>
          </p:cNvPr>
          <p:cNvSpPr txBox="1"/>
          <p:nvPr/>
        </p:nvSpPr>
        <p:spPr>
          <a:xfrm>
            <a:off x="6762850" y="1181933"/>
            <a:ext cx="2808288" cy="4885492"/>
          </a:xfrm>
          <a:prstGeom prst="rect">
            <a:avLst/>
          </a:prstGeom>
          <a:noFill/>
        </p:spPr>
        <p:txBody>
          <a:bodyPr wrap="square" lIns="0" tIns="0" rIns="0" bIns="0">
            <a:noAutofit/>
          </a:bodyPr>
          <a:lstStyle/>
          <a:p>
            <a:pPr marL="0" marR="0" lvl="0" indent="0" algn="l" defTabSz="457200" rtl="0" eaLnBrk="1" fontAlgn="auto" latinLnBrk="0" hangingPunct="1">
              <a:lnSpc>
                <a:spcPts val="1580"/>
              </a:lnSpc>
              <a:spcBef>
                <a:spcPts val="0"/>
              </a:spcBef>
              <a:spcAft>
                <a:spcPts val="1200"/>
              </a:spcAft>
              <a:buClrTx/>
              <a:buSzTx/>
              <a:buFontTx/>
              <a:buNone/>
              <a:tabLst/>
              <a:defRPr/>
            </a:pPr>
            <a: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t>How to customise the Tools </a:t>
            </a:r>
            <a:b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br>
            <a: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t>of the Trade</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Employers can tailor the model to their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business by:</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adjusting repayment terms to suit cashflow (weekly, fortnightly, monthly),</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scaling toolkits to match the trade (e.g., carpentry vs. plumbing),</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linking tool allowances to apprentice performance milestones, and</a:t>
            </a:r>
          </a:p>
          <a:p>
            <a:pPr marL="172800" marR="0" lvl="0" indent="-172800" algn="l" defTabSz="457200" rtl="0" eaLnBrk="1" fontAlgn="auto" latinLnBrk="0" hangingPunct="1">
              <a:lnSpc>
                <a:spcPts val="1300"/>
              </a:lnSpc>
              <a:spcBef>
                <a:spcPts val="0"/>
              </a:spcBef>
              <a:spcAft>
                <a:spcPts val="1200"/>
              </a:spcAft>
              <a:buClr>
                <a:srgbClr val="2C5B66"/>
              </a:buClr>
              <a:buSzPct val="90000"/>
              <a:buFont typeface="System Font Regular"/>
              <a:buChar char="►"/>
              <a:tabLst>
                <a:tab pos="457200" algn="l"/>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using old or surplus tools to lower upfront outlay.</a:t>
            </a:r>
          </a:p>
          <a:p>
            <a:pPr marL="0" marR="0" lvl="0" indent="0" algn="l" defTabSz="457200" rtl="0" eaLnBrk="1" fontAlgn="auto" latinLnBrk="0" hangingPunct="1">
              <a:lnSpc>
                <a:spcPts val="1580"/>
              </a:lnSpc>
              <a:spcBef>
                <a:spcPts val="600"/>
              </a:spcBef>
              <a:spcAft>
                <a:spcPts val="1200"/>
              </a:spcAft>
              <a:buClrTx/>
              <a:buSzTx/>
              <a:buFontTx/>
              <a:buNone/>
              <a:tabLst/>
              <a:defRPr/>
            </a:pPr>
            <a: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t>Key elements of Tools </a:t>
            </a:r>
            <a:b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br>
            <a: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t>of the Trade</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Strong Tools of the Trade implementation depends on:</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immediate access to tools that enable real contribution from day one,</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fair repayment structures that match apprentice wages, and</a:t>
            </a:r>
          </a:p>
          <a:p>
            <a:pPr marL="172800" marR="0" lvl="0" indent="-172800" algn="l" defTabSz="457200" rtl="0" eaLnBrk="1" fontAlgn="auto" latinLnBrk="0" hangingPunct="1">
              <a:lnSpc>
                <a:spcPts val="1300"/>
              </a:lnSpc>
              <a:spcBef>
                <a:spcPts val="0"/>
              </a:spcBef>
              <a:spcAft>
                <a:spcPts val="1200"/>
              </a:spcAft>
              <a:buClr>
                <a:srgbClr val="2C5B66"/>
              </a:buClr>
              <a:buSzPct val="90000"/>
              <a:buFont typeface="System Font Regular"/>
              <a:buChar char="►"/>
              <a:tabLst>
                <a:tab pos="457200" algn="l"/>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cultural change through shifting tools from a financial burden to a career enabler.</a:t>
            </a:r>
          </a:p>
        </p:txBody>
      </p:sp>
      <p:sp>
        <p:nvSpPr>
          <p:cNvPr id="23" name="TextBox 22">
            <a:extLst>
              <a:ext uri="{FF2B5EF4-FFF2-40B4-BE49-F238E27FC236}">
                <a16:creationId xmlns:a16="http://schemas.microsoft.com/office/drawing/2014/main" id="{1A4000D7-EF7B-3C91-2421-DEE9734BD9D9}"/>
              </a:ext>
            </a:extLst>
          </p:cNvPr>
          <p:cNvSpPr txBox="1"/>
          <p:nvPr/>
        </p:nvSpPr>
        <p:spPr>
          <a:xfrm>
            <a:off x="389038" y="1910065"/>
            <a:ext cx="2641400"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E2E228"/>
                </a:solidFill>
                <a:effectLst/>
                <a:uLnTx/>
                <a:uFillTx/>
                <a:latin typeface="Segoe UI Black" panose="020B0502040204020203" pitchFamily="34" charset="0"/>
                <a:ea typeface="+mn-ea"/>
                <a:cs typeface="Segoe UI Black" panose="020B0502040204020203" pitchFamily="34" charset="0"/>
              </a:rPr>
              <a:t>Purpose of Tools of the Trade</a:t>
            </a:r>
          </a:p>
        </p:txBody>
      </p:sp>
      <p:sp>
        <p:nvSpPr>
          <p:cNvPr id="24" name="TextBox 23">
            <a:extLst>
              <a:ext uri="{FF2B5EF4-FFF2-40B4-BE49-F238E27FC236}">
                <a16:creationId xmlns:a16="http://schemas.microsoft.com/office/drawing/2014/main" id="{7CE96D7B-AEF3-A3DA-10C6-EF44AFEDEA39}"/>
              </a:ext>
            </a:extLst>
          </p:cNvPr>
          <p:cNvSpPr txBox="1"/>
          <p:nvPr/>
        </p:nvSpPr>
        <p:spPr>
          <a:xfrm>
            <a:off x="389039" y="549275"/>
            <a:ext cx="2667000" cy="1192634"/>
          </a:xfrm>
          <a:prstGeom prst="rect">
            <a:avLst/>
          </a:prstGeom>
          <a:noFill/>
        </p:spPr>
        <p:txBody>
          <a:bodyPr wrap="square" lIns="0" tIns="0" rIns="0" bIns="0" rtlCol="0">
            <a:spAutoFit/>
          </a:bodyPr>
          <a:lstStyle/>
          <a:p>
            <a:pPr marL="0" marR="0" lvl="0" indent="0" algn="l" defTabSz="457200" rtl="0" eaLnBrk="1" fontAlgn="auto" latinLnBrk="0" hangingPunct="1">
              <a:lnSpc>
                <a:spcPts val="3060"/>
              </a:lnSpc>
              <a:spcBef>
                <a:spcPts val="0"/>
              </a:spcBef>
              <a:spcAft>
                <a:spcPts val="0"/>
              </a:spcAft>
              <a:buClrTx/>
              <a:buSzTx/>
              <a:buFontTx/>
              <a:buNone/>
              <a:tabLst/>
              <a:defRPr/>
            </a:pPr>
            <a:r>
              <a:rPr kumimoji="0" lang="en-US" sz="2800" b="1" i="0" u="none" strike="noStrike" kern="1200" cap="none" spc="-1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t>Tools of </a:t>
            </a:r>
            <a:br>
              <a:rPr kumimoji="0" lang="en-US" sz="2800" b="1" i="0" u="none" strike="noStrike" kern="1200" cap="none" spc="-1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br>
            <a:r>
              <a:rPr kumimoji="0" lang="en-US" sz="2800" b="1" i="0" u="none" strike="noStrike" kern="1200" cap="none" spc="-1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t>the Trade</a:t>
            </a:r>
            <a:br>
              <a:rPr kumimoji="0" lang="en-US" sz="2800" b="1" i="0" u="none" strike="noStrike" kern="1200" cap="none" spc="-1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br>
            <a:r>
              <a:rPr kumimoji="0" lang="en-US" sz="2800" b="1" i="1"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How-to guide</a:t>
            </a:r>
          </a:p>
        </p:txBody>
      </p:sp>
      <p:sp>
        <p:nvSpPr>
          <p:cNvPr id="5" name="TextBox 4">
            <a:extLst>
              <a:ext uri="{FF2B5EF4-FFF2-40B4-BE49-F238E27FC236}">
                <a16:creationId xmlns:a16="http://schemas.microsoft.com/office/drawing/2014/main" id="{13EC95C5-7DFA-CD25-5E63-3E1632DEA7AD}"/>
              </a:ext>
            </a:extLst>
          </p:cNvPr>
          <p:cNvSpPr txBox="1"/>
          <p:nvPr/>
        </p:nvSpPr>
        <p:spPr>
          <a:xfrm>
            <a:off x="381000" y="2291184"/>
            <a:ext cx="2553016" cy="3949927"/>
          </a:xfrm>
          <a:prstGeom prst="rect">
            <a:avLst/>
          </a:prstGeom>
          <a:noFill/>
        </p:spPr>
        <p:txBody>
          <a:bodyPr wrap="square" lIns="0" tIns="0" rIns="0" bIns="0" numCol="1" spcCol="360000" rtlCol="0">
            <a:spAutoFit/>
          </a:bodyPr>
          <a:lstStyle/>
          <a:p>
            <a:pPr marL="0" marR="0" lvl="0" indent="0" algn="l" defTabSz="457200" rtl="0" eaLnBrk="1" fontAlgn="auto" latinLnBrk="0" hangingPunct="1">
              <a:lnSpc>
                <a:spcPts val="1450"/>
              </a:lnSpc>
              <a:spcBef>
                <a:spcPts val="0"/>
              </a:spcBef>
              <a:spcAft>
                <a:spcPts val="1200"/>
              </a:spcAft>
              <a:buClrTx/>
              <a:buSzTx/>
              <a:buFontTx/>
              <a:buNone/>
              <a:tabLst/>
              <a:defRPr/>
            </a:pPr>
            <a:r>
              <a:rPr kumimoji="0" lang="en-NZ" sz="1100" b="0" i="0" u="none" strike="noStrike" kern="1200" cap="none" spc="0" normalizeH="0" baseline="0" noProof="0" dirty="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The Tools of the Trade provides businesses with four different options to ensure that their apprentices have the gear they need to contribute and learn, regardless of the apprentices’ personal financial circumstances</a:t>
            </a:r>
            <a:r>
              <a:rPr kumimoji="0" lang="en-NZ" sz="11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t>
            </a:r>
          </a:p>
          <a:p>
            <a:pPr marL="0" marR="0" lvl="0" indent="0" algn="l" defTabSz="457200" rtl="0" eaLnBrk="1" fontAlgn="auto" latinLnBrk="0" hangingPunct="1">
              <a:lnSpc>
                <a:spcPts val="1350"/>
              </a:lnSpc>
              <a:spcBef>
                <a:spcPts val="0"/>
              </a:spcBef>
              <a:spcAft>
                <a:spcPts val="600"/>
              </a:spcAft>
              <a:buClrTx/>
              <a:buSzTx/>
              <a:buFontTx/>
              <a:buNone/>
              <a:tabLst/>
              <a:defRPr/>
            </a:pPr>
            <a:r>
              <a:rPr kumimoji="0" lang="en-NZ" sz="1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Tools of the Trade helps employers to:</a:t>
            </a:r>
          </a:p>
          <a:p>
            <a:pPr marL="172800" marR="0" lvl="0" indent="-172800" algn="l" defTabSz="457200" rtl="0" eaLnBrk="1" fontAlgn="auto" latinLnBrk="0" hangingPunct="1">
              <a:lnSpc>
                <a:spcPts val="1300"/>
              </a:lnSpc>
              <a:spcBef>
                <a:spcPts val="0"/>
              </a:spcBef>
              <a:spcAft>
                <a:spcPts val="600"/>
              </a:spcAft>
              <a:buClr>
                <a:prstClr val="white"/>
              </a:buClr>
              <a:buSzPct val="90000"/>
              <a:buFont typeface="System Font Regular"/>
              <a:buChar char="►"/>
              <a:tabLst>
                <a:tab pos="0" algn="l"/>
                <a:tab pos="457200" algn="l"/>
              </a:tabLst>
              <a:defRPr/>
            </a:pPr>
            <a:r>
              <a:rPr kumimoji="0" lang="en-NZ" sz="1000" b="0" i="0" u="none" strike="noStrike" kern="1200" cap="none" spc="0" normalizeH="0" baseline="0" noProof="0" dirty="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create transparency and clear expectations regarding the tool provision,</a:t>
            </a:r>
          </a:p>
          <a:p>
            <a:pPr marL="172800" marR="0" lvl="0" indent="-172800" algn="l" defTabSz="457200" rtl="0" eaLnBrk="1" fontAlgn="auto" latinLnBrk="0" hangingPunct="1">
              <a:lnSpc>
                <a:spcPts val="1300"/>
              </a:lnSpc>
              <a:spcBef>
                <a:spcPts val="0"/>
              </a:spcBef>
              <a:spcAft>
                <a:spcPts val="600"/>
              </a:spcAft>
              <a:buClr>
                <a:prstClr val="white"/>
              </a:buClr>
              <a:buSzPct val="90000"/>
              <a:buFont typeface="System Font Regular"/>
              <a:buChar char="►"/>
              <a:tabLst>
                <a:tab pos="0" algn="l"/>
                <a:tab pos="457200" algn="l"/>
              </a:tabLst>
              <a:defRPr/>
            </a:pPr>
            <a:r>
              <a:rPr kumimoji="0" lang="en-NZ" sz="1000" b="0" i="0" u="none" strike="noStrike" kern="1200" cap="none" spc="0" normalizeH="0" baseline="0" noProof="0" dirty="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remove the upfront cost barrier that forces many apprentices to borrow tools, delay their purchase, or even abandon their trade,</a:t>
            </a:r>
          </a:p>
          <a:p>
            <a:pPr marL="172800" marR="0" lvl="0" indent="-172800" algn="l" defTabSz="457200" rtl="0" eaLnBrk="1" fontAlgn="auto" latinLnBrk="0" hangingPunct="1">
              <a:lnSpc>
                <a:spcPts val="1300"/>
              </a:lnSpc>
              <a:spcBef>
                <a:spcPts val="0"/>
              </a:spcBef>
              <a:spcAft>
                <a:spcPts val="600"/>
              </a:spcAft>
              <a:buClr>
                <a:prstClr val="white"/>
              </a:buClr>
              <a:buSzPct val="90000"/>
              <a:buFont typeface="System Font Regular"/>
              <a:buChar char="►"/>
              <a:tabLst>
                <a:tab pos="0" algn="l"/>
                <a:tab pos="457200" algn="l"/>
              </a:tabLst>
              <a:defRPr/>
            </a:pPr>
            <a:r>
              <a:rPr kumimoji="0" lang="en-NZ" sz="1000" b="0" i="0" u="none" strike="noStrike" kern="1200" cap="none" spc="0" normalizeH="0" baseline="0" noProof="0" dirty="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give every apprentice structured access to essential tools from day one, ensuring they can learn and contribute straight away, and</a:t>
            </a:r>
          </a:p>
          <a:p>
            <a:pPr marL="172800" marR="0" lvl="0" indent="-172800" algn="l" defTabSz="457200" rtl="0" eaLnBrk="1" fontAlgn="auto" latinLnBrk="0" hangingPunct="1">
              <a:lnSpc>
                <a:spcPts val="1300"/>
              </a:lnSpc>
              <a:spcBef>
                <a:spcPts val="0"/>
              </a:spcBef>
              <a:spcAft>
                <a:spcPts val="600"/>
              </a:spcAft>
              <a:buClr>
                <a:prstClr val="white"/>
              </a:buClr>
              <a:buSzPct val="90000"/>
              <a:buFont typeface="System Font Regular"/>
              <a:buChar char="►"/>
              <a:tabLst>
                <a:tab pos="0" algn="l"/>
                <a:tab pos="457200" algn="l"/>
              </a:tabLst>
              <a:defRPr/>
            </a:pPr>
            <a:r>
              <a:rPr kumimoji="0" lang="en-NZ" sz="1000" b="0" i="0" u="none" strike="noStrike" kern="1200" cap="none" spc="0" normalizeH="0" baseline="0" noProof="0" dirty="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create shared value: apprentices build skills without debt, and employers gain earlier productivity and stronger retention.</a:t>
            </a:r>
          </a:p>
        </p:txBody>
      </p:sp>
      <p:sp>
        <p:nvSpPr>
          <p:cNvPr id="4" name="Pentagon 3">
            <a:extLst>
              <a:ext uri="{FF2B5EF4-FFF2-40B4-BE49-F238E27FC236}">
                <a16:creationId xmlns:a16="http://schemas.microsoft.com/office/drawing/2014/main" id="{65C5BD94-20AD-84DC-6E5D-FD6AA44D09C4}"/>
              </a:ext>
            </a:extLst>
          </p:cNvPr>
          <p:cNvSpPr/>
          <p:nvPr/>
        </p:nvSpPr>
        <p:spPr>
          <a:xfrm>
            <a:off x="3548063" y="2170581"/>
            <a:ext cx="2314514" cy="346911"/>
          </a:xfrm>
          <a:prstGeom prst="homePlate">
            <a:avLst/>
          </a:prstGeom>
          <a:solidFill>
            <a:srgbClr val="2C5B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F243DB2-D196-394A-E7BD-F5051E5EA862}"/>
              </a:ext>
            </a:extLst>
          </p:cNvPr>
          <p:cNvSpPr txBox="1"/>
          <p:nvPr/>
        </p:nvSpPr>
        <p:spPr>
          <a:xfrm>
            <a:off x="3557688" y="1173694"/>
            <a:ext cx="2844800" cy="5219506"/>
          </a:xfrm>
          <a:prstGeom prst="rect">
            <a:avLst/>
          </a:prstGeom>
          <a:noFill/>
        </p:spPr>
        <p:txBody>
          <a:bodyPr wrap="square" lIns="0" tIns="0" rIns="0" bIns="0">
            <a:spAutoFit/>
          </a:bodyPr>
          <a:lstStyle/>
          <a:p>
            <a:pPr marL="0" marR="0" lvl="0" indent="0" algn="l" defTabSz="457200" rtl="0" eaLnBrk="1" fontAlgn="auto" latinLnBrk="0" hangingPunct="1">
              <a:lnSpc>
                <a:spcPts val="1580"/>
              </a:lnSpc>
              <a:spcBef>
                <a:spcPts val="0"/>
              </a:spcBef>
              <a:spcAft>
                <a:spcPts val="1200"/>
              </a:spcAft>
              <a:buClrTx/>
              <a:buSzTx/>
              <a:buFontTx/>
              <a:buNone/>
              <a:tabLst/>
              <a:defRPr/>
            </a:pPr>
            <a: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t>How to apply the Tools </a:t>
            </a:r>
            <a:b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br>
            <a: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t>of the Trade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Tools of the Trade works in clear stages, aligned with the apprentice journey:</a:t>
            </a:r>
          </a:p>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NZ" sz="1000" b="1" i="0" u="none" strike="noStrike" kern="1200" cap="none" spc="0" normalizeH="0" baseline="0" noProof="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  Stage 1 – Confirm </a:t>
            </a:r>
            <a:r>
              <a:rPr kumimoji="0" lang="en-NZ" sz="1000" b="0" i="0" u="none" strike="noStrike" kern="1200" cap="none" spc="0" normalizeH="0" baseline="0" noProof="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(0–3 months)</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1" i="0" u="none" strike="noStrike" kern="1200" cap="none" spc="0" normalizeH="0" baseline="0" noProof="0">
                <a:ln>
                  <a:noFill/>
                </a:ln>
                <a:solidFill>
                  <a:prstClr val="black"/>
                </a:solidFill>
                <a:effectLst/>
                <a:uLnTx/>
                <a:uFillTx/>
                <a:latin typeface="Segoe UI Semibold" panose="020B0502040204020203" pitchFamily="34" charset="0"/>
                <a:ea typeface="Arial" panose="020B0604020202020204" pitchFamily="34" charset="0"/>
                <a:cs typeface="Segoe UI Semibold" panose="020B0502040204020203" pitchFamily="34" charset="0"/>
              </a:rPr>
              <a:t>Option 1: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Loaner sets. Employers provide sets of basic tools, ideally sourced from second-hand or surplus stock. Apprentices use these during their probation or trial period.</a:t>
            </a:r>
          </a:p>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NZ" sz="1000" b="1" i="0" u="none" strike="noStrike" kern="1200" cap="none" spc="0" normalizeH="0" baseline="0" noProof="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  Stage 2 – Familiarise </a:t>
            </a:r>
            <a:r>
              <a:rPr kumimoji="0" lang="en-NZ" sz="1000" b="0" i="0" u="none" strike="noStrike" kern="1200" cap="none" spc="0" normalizeH="0" baseline="0" noProof="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(3–12 months)</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1" i="0" u="none" strike="noStrike" kern="1200" cap="none" spc="0" normalizeH="0" baseline="0" noProof="0">
                <a:ln>
                  <a:noFill/>
                </a:ln>
                <a:solidFill>
                  <a:prstClr val="black"/>
                </a:solidFill>
                <a:effectLst/>
                <a:uLnTx/>
                <a:uFillTx/>
                <a:latin typeface="Segoe UI Semibold" panose="020B0502040204020203" pitchFamily="34" charset="0"/>
                <a:ea typeface="Arial" panose="020B0604020202020204" pitchFamily="34" charset="0"/>
                <a:cs typeface="Segoe UI Semibold" panose="020B0502040204020203" pitchFamily="34" charset="0"/>
              </a:rPr>
              <a:t>Option 2: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Trade account access. Apprentices purchase tools through the employer’s trade account, securing supplier discounts.</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1" i="0" u="none" strike="noStrike" kern="1200" cap="none" spc="0" normalizeH="0" baseline="0" noProof="0">
                <a:ln>
                  <a:noFill/>
                </a:ln>
                <a:solidFill>
                  <a:prstClr val="black"/>
                </a:solidFill>
                <a:effectLst/>
                <a:uLnTx/>
                <a:uFillTx/>
                <a:latin typeface="Segoe UI Semibold" panose="020B0502040204020203" pitchFamily="34" charset="0"/>
                <a:ea typeface="Arial" panose="020B0604020202020204" pitchFamily="34" charset="0"/>
                <a:cs typeface="Segoe UI Semibold" panose="020B0502040204020203" pitchFamily="34" charset="0"/>
              </a:rPr>
              <a:t>Option 3: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Repayment plan. Employers combine trade account access with wage deductions, allowing apprentices to spread payments over 12–18 months.</a:t>
            </a:r>
          </a:p>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NZ" sz="1000" b="1" i="0" u="none" strike="noStrike" kern="1200" cap="none" spc="0" normalizeH="0" baseline="0" noProof="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  Stage 3 – Train </a:t>
            </a:r>
            <a:r>
              <a:rPr kumimoji="0" lang="en-NZ" sz="1000" b="0" i="0" u="none" strike="noStrike" kern="1200" cap="none" spc="0" normalizeH="0" baseline="0" noProof="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(12–36 months)</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1" i="0" u="none" strike="noStrike" kern="1200" cap="none" spc="0" normalizeH="0" baseline="0" noProof="0">
                <a:ln>
                  <a:noFill/>
                </a:ln>
                <a:solidFill>
                  <a:prstClr val="black"/>
                </a:solidFill>
                <a:effectLst/>
                <a:uLnTx/>
                <a:uFillTx/>
                <a:latin typeface="Segoe UI Semibold" panose="020B0502040204020203" pitchFamily="34" charset="0"/>
                <a:ea typeface="Arial" panose="020B0604020202020204" pitchFamily="34" charset="0"/>
                <a:cs typeface="Segoe UI Semibold" panose="020B0502040204020203" pitchFamily="34" charset="0"/>
              </a:rPr>
              <a:t>Option 4: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Tool depreciation allowance. Employers provide ongoing allowances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for tool replacement, ensuring apprentices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stay fully equipped without heavy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reinvestment costs.</a:t>
            </a:r>
          </a:p>
        </p:txBody>
      </p:sp>
    </p:spTree>
    <p:extLst>
      <p:ext uri="{BB962C8B-B14F-4D97-AF65-F5344CB8AC3E}">
        <p14:creationId xmlns:p14="http://schemas.microsoft.com/office/powerpoint/2010/main" val="429418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42">
            <a:extLst>
              <a:ext uri="{FF2B5EF4-FFF2-40B4-BE49-F238E27FC236}">
                <a16:creationId xmlns:a16="http://schemas.microsoft.com/office/drawing/2014/main" id="{F9682EB6-4931-332C-52CB-42528778977F}"/>
              </a:ext>
            </a:extLst>
          </p:cNvPr>
          <p:cNvSpPr/>
          <p:nvPr/>
        </p:nvSpPr>
        <p:spPr>
          <a:xfrm>
            <a:off x="5220390" y="5348907"/>
            <a:ext cx="4133160" cy="587169"/>
          </a:xfrm>
          <a:prstGeom prst="roundRect">
            <a:avLst>
              <a:gd name="adj" fmla="val 0"/>
            </a:avLst>
          </a:prstGeom>
          <a:solidFill>
            <a:srgbClr val="F05326">
              <a:alpha val="14902"/>
            </a:srgbClr>
          </a:solidFill>
          <a:ln w="12700" cap="flat" cmpd="sng" algn="ctr">
            <a:noFill/>
            <a:prstDash val="solid"/>
            <a:miter lim="800000"/>
          </a:ln>
          <a:effectLst/>
        </p:spPr>
        <p:txBody>
          <a:bodyPr lIns="36000" tIns="252000" rIns="72000" bIns="72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endParaRPr>
          </a:p>
        </p:txBody>
      </p:sp>
      <p:sp>
        <p:nvSpPr>
          <p:cNvPr id="10" name="Pentagon 9">
            <a:extLst>
              <a:ext uri="{FF2B5EF4-FFF2-40B4-BE49-F238E27FC236}">
                <a16:creationId xmlns:a16="http://schemas.microsoft.com/office/drawing/2014/main" id="{50B14AE5-3FC9-3EF9-639C-A3608DCB8471}"/>
              </a:ext>
            </a:extLst>
          </p:cNvPr>
          <p:cNvSpPr/>
          <p:nvPr/>
        </p:nvSpPr>
        <p:spPr>
          <a:xfrm>
            <a:off x="5205413" y="1341437"/>
            <a:ext cx="3340099" cy="414063"/>
          </a:xfrm>
          <a:prstGeom prst="homePlate">
            <a:avLst/>
          </a:prstGeom>
          <a:solidFill>
            <a:srgbClr val="00A9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entagon 5">
            <a:extLst>
              <a:ext uri="{FF2B5EF4-FFF2-40B4-BE49-F238E27FC236}">
                <a16:creationId xmlns:a16="http://schemas.microsoft.com/office/drawing/2014/main" id="{4A6AA3BD-D1FF-0BAD-3858-86577BA71D3F}"/>
              </a:ext>
            </a:extLst>
          </p:cNvPr>
          <p:cNvSpPr/>
          <p:nvPr/>
        </p:nvSpPr>
        <p:spPr>
          <a:xfrm>
            <a:off x="381000" y="1341438"/>
            <a:ext cx="3340099" cy="414063"/>
          </a:xfrm>
          <a:prstGeom prst="homePlate">
            <a:avLst/>
          </a:prstGeom>
          <a:solidFill>
            <a:srgbClr val="2C5B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2148320D-0FEC-34EB-5ACE-77995D8A1D40}"/>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A45ACE44-EB2C-1BB5-FC47-97C7E2F8F868}"/>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63FBBCF5-FB7D-49FB-81EB-AEEAC1AEBA69}"/>
              </a:ext>
            </a:extLst>
          </p:cNvPr>
          <p:cNvSpPr txBox="1"/>
          <p:nvPr/>
        </p:nvSpPr>
        <p:spPr>
          <a:xfrm>
            <a:off x="381000" y="966970"/>
            <a:ext cx="4469296"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C5B66"/>
                </a:solidFill>
                <a:effectLst/>
                <a:uLnTx/>
                <a:uFillTx/>
                <a:latin typeface="Segoe UI Black" panose="020B0502040204020203" pitchFamily="34" charset="0"/>
                <a:ea typeface="+mn-ea"/>
                <a:cs typeface="Segoe UI Black" panose="020B0502040204020203" pitchFamily="34" charset="0"/>
              </a:rPr>
              <a:t>Option 1: Apprentice loaner set</a:t>
            </a:r>
          </a:p>
        </p:txBody>
      </p:sp>
      <p:sp>
        <p:nvSpPr>
          <p:cNvPr id="8" name="TextBox 7">
            <a:extLst>
              <a:ext uri="{FF2B5EF4-FFF2-40B4-BE49-F238E27FC236}">
                <a16:creationId xmlns:a16="http://schemas.microsoft.com/office/drawing/2014/main" id="{5986F310-3202-1045-EA3A-68628A9B9EDD}"/>
              </a:ext>
            </a:extLst>
          </p:cNvPr>
          <p:cNvSpPr txBox="1"/>
          <p:nvPr/>
        </p:nvSpPr>
        <p:spPr>
          <a:xfrm>
            <a:off x="5205413" y="957031"/>
            <a:ext cx="4469296"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C5B66"/>
                </a:solidFill>
                <a:effectLst/>
                <a:uLnTx/>
                <a:uFillTx/>
                <a:latin typeface="Segoe UI Black" panose="020B0502040204020203" pitchFamily="34" charset="0"/>
                <a:ea typeface="+mn-ea"/>
                <a:cs typeface="Segoe UI Black" panose="020B0502040204020203" pitchFamily="34" charset="0"/>
              </a:rPr>
              <a:t>Option 2: Leverage the company trade account</a:t>
            </a:r>
          </a:p>
        </p:txBody>
      </p:sp>
      <p:sp>
        <p:nvSpPr>
          <p:cNvPr id="13" name="TextBox 12">
            <a:extLst>
              <a:ext uri="{FF2B5EF4-FFF2-40B4-BE49-F238E27FC236}">
                <a16:creationId xmlns:a16="http://schemas.microsoft.com/office/drawing/2014/main" id="{161A0B34-6D3E-BFB5-75A2-F10AF4167CE2}"/>
              </a:ext>
            </a:extLst>
          </p:cNvPr>
          <p:cNvSpPr txBox="1"/>
          <p:nvPr/>
        </p:nvSpPr>
        <p:spPr>
          <a:xfrm>
            <a:off x="5205413" y="1469737"/>
            <a:ext cx="4148137" cy="4134542"/>
          </a:xfrm>
          <a:prstGeom prst="rect">
            <a:avLst/>
          </a:prstGeom>
          <a:noFill/>
        </p:spPr>
        <p:txBody>
          <a:bodyPr wrap="square" lIns="0" tIns="0" rIns="0" bIns="0" rtlCol="0">
            <a:noAutofit/>
          </a:bodyPr>
          <a:lstStyle/>
          <a:p>
            <a:pPr marL="0" marR="0" lvl="0" indent="0" algn="l" defTabSz="457200" rtl="0" eaLnBrk="1" fontAlgn="auto" latinLnBrk="0" hangingPunct="1">
              <a:lnSpc>
                <a:spcPts val="1300"/>
              </a:lnSpc>
              <a:spcBef>
                <a:spcPts val="0"/>
              </a:spcBef>
              <a:spcAft>
                <a:spcPts val="1800"/>
              </a:spcAft>
              <a:buClrTx/>
              <a:buSzTx/>
              <a:buFontTx/>
              <a:buNone/>
              <a:tabLst/>
              <a:defRPr/>
            </a:pPr>
            <a:r>
              <a:rPr kumimoji="0" lang="en-NZ"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NZ" sz="11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Stage: Familiarise (3–12 months)</a:t>
            </a:r>
          </a:p>
          <a:p>
            <a:pPr marL="0" marR="0" lvl="0" indent="0" algn="l" defTabSz="457200" rtl="0" eaLnBrk="1" fontAlgn="auto" latinLnBrk="0" hangingPunct="1">
              <a:lnSpc>
                <a:spcPts val="1320"/>
              </a:lnSpc>
              <a:spcBef>
                <a:spcPts val="0"/>
              </a:spcBef>
              <a:spcAft>
                <a:spcPts val="65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How it works:</a:t>
            </a:r>
          </a:p>
          <a:p>
            <a:pPr marL="171450" marR="0" lvl="0" indent="-171450" algn="l" defTabSz="457200" rtl="0" eaLnBrk="1" fontAlgn="auto" latinLnBrk="0" hangingPunct="1">
              <a:lnSpc>
                <a:spcPts val="1330"/>
              </a:lnSpc>
              <a:spcBef>
                <a:spcPts val="0"/>
              </a:spcBef>
              <a:spcAft>
                <a:spcPts val="65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Apprentices buy their own tools through the employer’s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trade supplier account.</a:t>
            </a:r>
          </a:p>
          <a:p>
            <a:pPr marL="171450" marR="0" lvl="0" indent="-171450" algn="l" defTabSz="457200" rtl="0" eaLnBrk="1" fontAlgn="auto" latinLnBrk="0" hangingPunct="1">
              <a:lnSpc>
                <a:spcPts val="1330"/>
              </a:lnSpc>
              <a:spcBef>
                <a:spcPts val="0"/>
              </a:spcBef>
              <a:spcAft>
                <a:spcPts val="64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Access to better pricing via bulk/trade discounts.</a:t>
            </a:r>
          </a:p>
          <a:p>
            <a:pPr marL="0" marR="0" lvl="0" indent="0" algn="l" defTabSz="457200" rtl="0" eaLnBrk="1" fontAlgn="auto" latinLnBrk="0" hangingPunct="1">
              <a:lnSpc>
                <a:spcPts val="1330"/>
              </a:lnSpc>
              <a:spcBef>
                <a:spcPts val="600"/>
              </a:spcBef>
              <a:spcAft>
                <a:spcPts val="65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Key elements:</a:t>
            </a:r>
          </a:p>
          <a:p>
            <a:pPr marL="171450" marR="0" lvl="0" indent="-171450" algn="l" defTabSz="457200" rtl="0" eaLnBrk="1" fontAlgn="auto" latinLnBrk="0" hangingPunct="1">
              <a:lnSpc>
                <a:spcPts val="1330"/>
              </a:lnSpc>
              <a:spcBef>
                <a:spcPts val="0"/>
              </a:spcBef>
              <a:spcAft>
                <a:spcPts val="65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pays upfront, but benefits from employer’s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purchasing power.</a:t>
            </a:r>
          </a:p>
          <a:p>
            <a:pPr marL="171450" marR="0" lvl="0" indent="-171450" algn="l" defTabSz="457200" rtl="0" eaLnBrk="1" fontAlgn="auto" latinLnBrk="0" hangingPunct="1">
              <a:lnSpc>
                <a:spcPts val="1330"/>
              </a:lnSpc>
              <a:spcBef>
                <a:spcPts val="0"/>
              </a:spcBef>
              <a:spcAft>
                <a:spcPts val="64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Employer simply facilitates access.</a:t>
            </a:r>
          </a:p>
          <a:p>
            <a:pPr marL="0" marR="0" lvl="0" indent="0" algn="l" defTabSz="457200" rtl="0" eaLnBrk="1" fontAlgn="auto" latinLnBrk="0" hangingPunct="1">
              <a:lnSpc>
                <a:spcPts val="1330"/>
              </a:lnSpc>
              <a:spcBef>
                <a:spcPts val="600"/>
              </a:spcBef>
              <a:spcAft>
                <a:spcPts val="65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Practical example:</a:t>
            </a:r>
          </a:p>
          <a:p>
            <a:pPr marL="0" marR="0" lvl="0" indent="0" algn="l" defTabSz="457200" rtl="0" eaLnBrk="1" fontAlgn="auto" latinLnBrk="0" hangingPunct="1">
              <a:lnSpc>
                <a:spcPts val="1330"/>
              </a:lnSpc>
              <a:spcBef>
                <a:spcPts val="0"/>
              </a:spcBef>
              <a:spcAft>
                <a:spcPts val="65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An electrical apprentice orders a set of insulated tools via the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company’s preferred supplier, saving 20% compared to retail.</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Benefits: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employers: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Strengthens supplier relationship, low admin burden.</a:t>
            </a:r>
          </a:p>
          <a:p>
            <a:pPr marL="0" marR="0" lvl="0" indent="0" algn="l" defTabSz="457200" rtl="0" eaLnBrk="1" fontAlgn="auto" latinLnBrk="0" hangingPunct="1">
              <a:lnSpc>
                <a:spcPts val="1300"/>
              </a:lnSpc>
              <a:spcBef>
                <a:spcPts val="0"/>
              </a:spcBef>
              <a:spcAft>
                <a:spcPts val="650"/>
              </a:spcAft>
              <a:buClrTx/>
              <a:buSzTx/>
              <a:buFontTx/>
              <a:buNone/>
              <a:tabLst/>
              <a:defRPr/>
            </a:pPr>
            <a:r>
              <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apprentices: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Lower costs, ability to get professional-grade tools.</a:t>
            </a:r>
          </a:p>
          <a:p>
            <a:pPr marL="895350" marR="0" lvl="0" indent="-266700" algn="l" defTabSz="540000" rtl="0" eaLnBrk="1" fontAlgn="auto" latinLnBrk="0" hangingPunct="1">
              <a:lnSpc>
                <a:spcPts val="1300"/>
              </a:lnSpc>
              <a:spcBef>
                <a:spcPts val="12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Tip: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Set clear rules (e.g., apprentice pays supplier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directly, or reimburses employer immediately).</a:t>
            </a:r>
          </a:p>
        </p:txBody>
      </p:sp>
      <p:sp>
        <p:nvSpPr>
          <p:cNvPr id="11" name="Rectangle: Rounded Corners 42">
            <a:extLst>
              <a:ext uri="{FF2B5EF4-FFF2-40B4-BE49-F238E27FC236}">
                <a16:creationId xmlns:a16="http://schemas.microsoft.com/office/drawing/2014/main" id="{F2F76040-383A-EDAC-9F30-5574B14A92C2}"/>
              </a:ext>
            </a:extLst>
          </p:cNvPr>
          <p:cNvSpPr/>
          <p:nvPr/>
        </p:nvSpPr>
        <p:spPr>
          <a:xfrm>
            <a:off x="380999" y="5348907"/>
            <a:ext cx="4270167" cy="587728"/>
          </a:xfrm>
          <a:prstGeom prst="roundRect">
            <a:avLst>
              <a:gd name="adj" fmla="val 0"/>
            </a:avLst>
          </a:prstGeom>
          <a:solidFill>
            <a:srgbClr val="F05326">
              <a:alpha val="14902"/>
            </a:srgbClr>
          </a:solidFill>
          <a:ln w="12700" cap="flat" cmpd="sng" algn="ctr">
            <a:noFill/>
            <a:prstDash val="solid"/>
            <a:miter lim="800000"/>
          </a:ln>
          <a:effectLst/>
        </p:spPr>
        <p:txBody>
          <a:bodyPr lIns="36000" tIns="252000" rIns="72000" bIns="72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endParaRPr>
          </a:p>
        </p:txBody>
      </p:sp>
      <p:sp>
        <p:nvSpPr>
          <p:cNvPr id="12" name="TextBox 11">
            <a:extLst>
              <a:ext uri="{FF2B5EF4-FFF2-40B4-BE49-F238E27FC236}">
                <a16:creationId xmlns:a16="http://schemas.microsoft.com/office/drawing/2014/main" id="{9680F58B-2AF0-4F62-1DF1-55FE535763FF}"/>
              </a:ext>
            </a:extLst>
          </p:cNvPr>
          <p:cNvSpPr txBox="1"/>
          <p:nvPr/>
        </p:nvSpPr>
        <p:spPr>
          <a:xfrm>
            <a:off x="1232033" y="6323798"/>
            <a:ext cx="45719" cy="0"/>
          </a:xfrm>
          <a:prstGeom prst="rect">
            <a:avLst/>
          </a:prstGeom>
          <a:noFill/>
        </p:spPr>
        <p:txBody>
          <a:bodyPr wrap="none" lIns="0" tIns="0" rIns="0" bIns="0" numCol="3" spcCol="360000" rtlCol="0">
            <a:no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A55F72D0-BEA6-9FDB-5E02-0674D8295E2D}"/>
              </a:ext>
            </a:extLst>
          </p:cNvPr>
          <p:cNvSpPr txBox="1"/>
          <p:nvPr/>
        </p:nvSpPr>
        <p:spPr>
          <a:xfrm>
            <a:off x="381000" y="1470993"/>
            <a:ext cx="4270168" cy="4352291"/>
          </a:xfrm>
          <a:prstGeom prst="rect">
            <a:avLst/>
          </a:prstGeom>
          <a:noFill/>
        </p:spPr>
        <p:txBody>
          <a:bodyPr wrap="square" lIns="0" tIns="0" rIns="0" bIns="0" rtlCol="0">
            <a:noAutofit/>
          </a:bodyPr>
          <a:lstStyle/>
          <a:p>
            <a:pPr marL="0" marR="0" lvl="0" indent="0" algn="l" defTabSz="457200" rtl="0" eaLnBrk="1" fontAlgn="auto" latinLnBrk="0" hangingPunct="1">
              <a:lnSpc>
                <a:spcPts val="1300"/>
              </a:lnSpc>
              <a:spcBef>
                <a:spcPts val="0"/>
              </a:spcBef>
              <a:spcAft>
                <a:spcPts val="1800"/>
              </a:spcAft>
              <a:buClrTx/>
              <a:buSzTx/>
              <a:buFontTx/>
              <a:buNone/>
              <a:tabLst/>
              <a:defRPr/>
            </a:pPr>
            <a:r>
              <a:rPr kumimoji="0" lang="en-NZ" sz="11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  Stages: Confirm (0–3 months)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How it works:</a:t>
            </a:r>
          </a:p>
          <a:p>
            <a:pPr marL="171450" marR="0" lvl="0" indent="-17145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Employer assembles a set of basic tools (second-hand, surplus, or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older equipment) for apprentices to use in their first 3 months.</a:t>
            </a:r>
          </a:p>
          <a:p>
            <a:pPr marL="171450" marR="0" lvl="0" indent="-17145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Tools remain the property of the employer.</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Key elements:</a:t>
            </a:r>
          </a:p>
          <a:p>
            <a:pPr marL="171450" marR="0" lvl="0" indent="-17145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Low upfront cost (reuse existing assets).</a:t>
            </a:r>
          </a:p>
          <a:p>
            <a:pPr marL="171450" marR="0" lvl="0" indent="-17145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Immediate access for apprentices.</a:t>
            </a:r>
          </a:p>
          <a:p>
            <a:pPr marL="171450" marR="0" lvl="0" indent="-17145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Employer retains ownership, reducing risk if apprentice leaves.</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Practical example:</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1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plumbing firm issues a “loaner bag” of wrenches, drills, and safety gear for </a:t>
            </a:r>
            <a:br>
              <a:rPr kumimoji="0" lang="en-NZ" sz="1000" b="0" i="0" u="none" strike="noStrike" kern="1200" cap="none" spc="-1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1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new hire, allowing them to contribute straight away without financial stress.</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Benefits: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employers: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Faster apprentice productivity, minimal financial risk.</a:t>
            </a:r>
          </a:p>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apprentices: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Removes initial barrier to entry, no early debt burden.</a:t>
            </a:r>
          </a:p>
          <a:p>
            <a:pPr marL="809625" marR="0" lvl="0" indent="-266700" algn="l" defTabSz="5400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Tip: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Keep sets basic, functional and replaceable. Track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tool condition and returns with a simple log.</a:t>
            </a:r>
          </a:p>
        </p:txBody>
      </p:sp>
      <p:pic>
        <p:nvPicPr>
          <p:cNvPr id="7" name="Picture 6">
            <a:extLst>
              <a:ext uri="{FF2B5EF4-FFF2-40B4-BE49-F238E27FC236}">
                <a16:creationId xmlns:a16="http://schemas.microsoft.com/office/drawing/2014/main" id="{B7F4AE81-29AD-1089-7BB7-A5028DC4C739}"/>
              </a:ext>
            </a:extLst>
          </p:cNvPr>
          <p:cNvPicPr>
            <a:picLocks noChangeAspect="1"/>
          </p:cNvPicPr>
          <p:nvPr/>
        </p:nvPicPr>
        <p:blipFill>
          <a:blip r:embed="rId2"/>
          <a:stretch>
            <a:fillRect/>
          </a:stretch>
        </p:blipFill>
        <p:spPr>
          <a:xfrm>
            <a:off x="487952" y="5477280"/>
            <a:ext cx="330197" cy="330197"/>
          </a:xfrm>
          <a:prstGeom prst="rect">
            <a:avLst/>
          </a:prstGeom>
        </p:spPr>
      </p:pic>
      <p:pic>
        <p:nvPicPr>
          <p:cNvPr id="14" name="Picture 13">
            <a:extLst>
              <a:ext uri="{FF2B5EF4-FFF2-40B4-BE49-F238E27FC236}">
                <a16:creationId xmlns:a16="http://schemas.microsoft.com/office/drawing/2014/main" id="{1C028467-330E-43C3-73A9-66F21C141690}"/>
              </a:ext>
            </a:extLst>
          </p:cNvPr>
          <p:cNvPicPr>
            <a:picLocks noChangeAspect="1"/>
          </p:cNvPicPr>
          <p:nvPr/>
        </p:nvPicPr>
        <p:blipFill>
          <a:blip r:embed="rId2"/>
          <a:stretch>
            <a:fillRect/>
          </a:stretch>
        </p:blipFill>
        <p:spPr>
          <a:xfrm>
            <a:off x="5341336" y="5477280"/>
            <a:ext cx="330197" cy="330197"/>
          </a:xfrm>
          <a:prstGeom prst="rect">
            <a:avLst/>
          </a:prstGeom>
        </p:spPr>
      </p:pic>
    </p:spTree>
    <p:extLst>
      <p:ext uri="{BB962C8B-B14F-4D97-AF65-F5344CB8AC3E}">
        <p14:creationId xmlns:p14="http://schemas.microsoft.com/office/powerpoint/2010/main" val="19506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7C8CA-2AD8-0F75-0650-5C90DADFDC74}"/>
            </a:ext>
          </a:extLst>
        </p:cNvPr>
        <p:cNvGrpSpPr/>
        <p:nvPr/>
      </p:nvGrpSpPr>
      <p:grpSpPr>
        <a:xfrm>
          <a:off x="0" y="0"/>
          <a:ext cx="0" cy="0"/>
          <a:chOff x="0" y="0"/>
          <a:chExt cx="0" cy="0"/>
        </a:xfrm>
      </p:grpSpPr>
      <p:sp>
        <p:nvSpPr>
          <p:cNvPr id="16" name="Rectangle: Rounded Corners 42">
            <a:extLst>
              <a:ext uri="{FF2B5EF4-FFF2-40B4-BE49-F238E27FC236}">
                <a16:creationId xmlns:a16="http://schemas.microsoft.com/office/drawing/2014/main" id="{17F01BFD-B3BB-9A2C-A777-1E7FF20F4EDB}"/>
              </a:ext>
            </a:extLst>
          </p:cNvPr>
          <p:cNvSpPr/>
          <p:nvPr/>
        </p:nvSpPr>
        <p:spPr>
          <a:xfrm>
            <a:off x="374997" y="5460793"/>
            <a:ext cx="4205979" cy="597107"/>
          </a:xfrm>
          <a:prstGeom prst="roundRect">
            <a:avLst>
              <a:gd name="adj" fmla="val 0"/>
            </a:avLst>
          </a:prstGeom>
          <a:solidFill>
            <a:srgbClr val="F05326">
              <a:alpha val="14902"/>
            </a:srgbClr>
          </a:solidFill>
          <a:ln w="12700" cap="flat" cmpd="sng" algn="ctr">
            <a:noFill/>
            <a:prstDash val="solid"/>
            <a:miter lim="800000"/>
          </a:ln>
          <a:effectLst/>
        </p:spPr>
        <p:txBody>
          <a:bodyPr lIns="36000" tIns="252000" rIns="72000" bIns="72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endParaRPr>
          </a:p>
        </p:txBody>
      </p:sp>
      <p:sp>
        <p:nvSpPr>
          <p:cNvPr id="7" name="Pentagon 6">
            <a:extLst>
              <a:ext uri="{FF2B5EF4-FFF2-40B4-BE49-F238E27FC236}">
                <a16:creationId xmlns:a16="http://schemas.microsoft.com/office/drawing/2014/main" id="{33DD4F6F-7C73-548F-020C-4139BF95B554}"/>
              </a:ext>
            </a:extLst>
          </p:cNvPr>
          <p:cNvSpPr/>
          <p:nvPr/>
        </p:nvSpPr>
        <p:spPr>
          <a:xfrm>
            <a:off x="381000" y="1341438"/>
            <a:ext cx="3340099" cy="414063"/>
          </a:xfrm>
          <a:prstGeom prst="homePlate">
            <a:avLst/>
          </a:prstGeom>
          <a:solidFill>
            <a:srgbClr val="00A9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entagon 9">
            <a:extLst>
              <a:ext uri="{FF2B5EF4-FFF2-40B4-BE49-F238E27FC236}">
                <a16:creationId xmlns:a16="http://schemas.microsoft.com/office/drawing/2014/main" id="{99F52E99-C46F-1BA5-3BA5-16C94C842B52}"/>
              </a:ext>
            </a:extLst>
          </p:cNvPr>
          <p:cNvSpPr/>
          <p:nvPr/>
        </p:nvSpPr>
        <p:spPr>
          <a:xfrm>
            <a:off x="5205413" y="1341438"/>
            <a:ext cx="3340099" cy="414063"/>
          </a:xfrm>
          <a:prstGeom prst="homePlate">
            <a:avLst/>
          </a:prstGeom>
          <a:solidFill>
            <a:srgbClr val="666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6E4FE3D-6C73-6AD1-769B-1E49FD5A4C19}"/>
              </a:ext>
            </a:extLst>
          </p:cNvPr>
          <p:cNvSpPr txBox="1"/>
          <p:nvPr/>
        </p:nvSpPr>
        <p:spPr>
          <a:xfrm>
            <a:off x="381000" y="1470992"/>
            <a:ext cx="4205979" cy="4911794"/>
          </a:xfrm>
          <a:prstGeom prst="rect">
            <a:avLst/>
          </a:prstGeom>
          <a:noFill/>
        </p:spPr>
        <p:txBody>
          <a:bodyPr wrap="square" lIns="0" tIns="0" rIns="0" bIns="0" rtlCol="0">
            <a:spAutoFit/>
          </a:bodyPr>
          <a:lstStyle/>
          <a:p>
            <a:pPr marL="0" marR="0" lvl="0" indent="0" algn="l" defTabSz="457200" rtl="0" eaLnBrk="1" fontAlgn="auto" latinLnBrk="0" hangingPunct="1">
              <a:lnSpc>
                <a:spcPts val="1300"/>
              </a:lnSpc>
              <a:spcBef>
                <a:spcPts val="0"/>
              </a:spcBef>
              <a:spcAft>
                <a:spcPts val="1800"/>
              </a:spcAft>
              <a:buClrTx/>
              <a:buSzTx/>
              <a:buFontTx/>
              <a:buNone/>
              <a:tabLst/>
              <a:defRPr/>
            </a:pPr>
            <a:r>
              <a:rPr kumimoji="0" lang="en-NZ" sz="11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  Stage: Familiarise (3–12 months)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How it works:</a:t>
            </a:r>
          </a:p>
          <a:p>
            <a:pPr marL="171450" marR="0" lvl="0" indent="-17145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purchases tools through the company trade account.</a:t>
            </a:r>
          </a:p>
          <a:p>
            <a:pPr marL="171450" marR="0" lvl="0" indent="-17145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Employer deducts repayments gradually from wages.</a:t>
            </a:r>
          </a:p>
          <a:p>
            <a:pPr marL="171450" marR="0" lvl="0" indent="-171450" algn="l" defTabSz="457200" rtl="0" eaLnBrk="1" fontAlgn="auto" latinLnBrk="0" hangingPunct="1">
              <a:lnSpc>
                <a:spcPts val="1300"/>
              </a:lnSpc>
              <a:spcBef>
                <a:spcPts val="0"/>
              </a:spcBef>
              <a:spcAft>
                <a:spcPts val="5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Ownership transfers once repayment complete.</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Key elements:</a:t>
            </a:r>
          </a:p>
          <a:p>
            <a:pPr marL="171450" marR="0" lvl="0" indent="-17145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Employer manages the admin and risk.</a:t>
            </a:r>
          </a:p>
          <a:p>
            <a:pPr marL="171450" marR="0" lvl="0" indent="-17145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Default risk partly offset because tools remain employer’s property</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until repaid.</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Practical example:</a:t>
            </a:r>
          </a:p>
          <a:p>
            <a:pPr marL="0" marR="0" lvl="0" indent="0" algn="l" defTabSz="457200" rtl="0" eaLnBrk="1" fontAlgn="auto" latinLnBrk="0" hangingPunct="1">
              <a:lnSpc>
                <a:spcPts val="1300"/>
              </a:lnSpc>
              <a:spcBef>
                <a:spcPts val="0"/>
              </a:spcBef>
              <a:spcAft>
                <a:spcPts val="500"/>
              </a:spcAft>
              <a:buClrTx/>
              <a:buSzTx/>
              <a:buFontTx/>
              <a:buNone/>
              <a:tabLst/>
              <a:defRPr/>
            </a:pPr>
            <a:r>
              <a:rPr kumimoji="0" lang="en-NZ" sz="1000" b="0" i="0" u="none" strike="noStrike" kern="1200" cap="none" spc="-1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building apprentice gets $1,500 worth of power tools, repaid at $50/week over 30 weeks via payroll deduction.</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Benefits: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employers: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More loyal apprentices, structured repayment reduces risk.</a:t>
            </a:r>
          </a:p>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apprentices: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Access to high-quality tools earlier, no need for debt or personal credit.</a:t>
            </a:r>
          </a:p>
          <a:p>
            <a:pPr marL="809625" marR="0" lvl="0" indent="-266700" algn="l" defTabSz="540000" rtl="0" eaLnBrk="1" fontAlgn="auto" latinLnBrk="0" hangingPunct="1">
              <a:lnSpc>
                <a:spcPts val="1300"/>
              </a:lnSpc>
              <a:spcBef>
                <a:spcPts val="6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Tip: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Document repayment agreements clearly. Consider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recovery options if the apprentice leaves.</a:t>
            </a:r>
          </a:p>
          <a:p>
            <a:pPr marL="0" marR="0" lvl="0" indent="0" algn="l" defTabSz="457200" rtl="0" eaLnBrk="1" fontAlgn="auto" latinLnBrk="0" hangingPunct="1">
              <a:lnSpc>
                <a:spcPts val="1300"/>
              </a:lnSpc>
              <a:spcBef>
                <a:spcPts val="0"/>
              </a:spcBef>
              <a:spcAft>
                <a:spcPts val="60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7" name="Rectangle: Rounded Corners 42">
            <a:extLst>
              <a:ext uri="{FF2B5EF4-FFF2-40B4-BE49-F238E27FC236}">
                <a16:creationId xmlns:a16="http://schemas.microsoft.com/office/drawing/2014/main" id="{2FDEAB61-ED91-2ECE-3364-0E860244779B}"/>
              </a:ext>
            </a:extLst>
          </p:cNvPr>
          <p:cNvSpPr/>
          <p:nvPr/>
        </p:nvSpPr>
        <p:spPr>
          <a:xfrm>
            <a:off x="5220390" y="5470731"/>
            <a:ext cx="4133160" cy="587169"/>
          </a:xfrm>
          <a:prstGeom prst="roundRect">
            <a:avLst>
              <a:gd name="adj" fmla="val 0"/>
            </a:avLst>
          </a:prstGeom>
          <a:solidFill>
            <a:srgbClr val="F05326">
              <a:alpha val="14902"/>
            </a:srgbClr>
          </a:solidFill>
          <a:ln w="12700" cap="flat" cmpd="sng" algn="ctr">
            <a:noFill/>
            <a:prstDash val="solid"/>
            <a:miter lim="800000"/>
          </a:ln>
          <a:effectLst/>
        </p:spPr>
        <p:txBody>
          <a:bodyPr lIns="36000" tIns="252000" rIns="72000" bIns="72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endParaRPr>
          </a:p>
        </p:txBody>
      </p:sp>
      <p:sp>
        <p:nvSpPr>
          <p:cNvPr id="2" name="Footer Placeholder 1">
            <a:extLst>
              <a:ext uri="{FF2B5EF4-FFF2-40B4-BE49-F238E27FC236}">
                <a16:creationId xmlns:a16="http://schemas.microsoft.com/office/drawing/2014/main" id="{2760761F-060B-52E1-72C8-E46D0286B3AD}"/>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BCF57136-506B-4248-1965-96E556692EA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57013E6F-D661-98F0-4A65-9D45C0AD8601}"/>
              </a:ext>
            </a:extLst>
          </p:cNvPr>
          <p:cNvSpPr txBox="1"/>
          <p:nvPr/>
        </p:nvSpPr>
        <p:spPr>
          <a:xfrm>
            <a:off x="381000" y="966970"/>
            <a:ext cx="4469296"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C5B66"/>
                </a:solidFill>
                <a:effectLst/>
                <a:uLnTx/>
                <a:uFillTx/>
                <a:latin typeface="Segoe UI Black" panose="020B0502040204020203" pitchFamily="34" charset="0"/>
                <a:ea typeface="+mn-ea"/>
                <a:cs typeface="Segoe UI Black" panose="020B0502040204020203" pitchFamily="34" charset="0"/>
              </a:rPr>
              <a:t>Option 3: Trade Account + Wage Repayment Plan</a:t>
            </a:r>
          </a:p>
        </p:txBody>
      </p:sp>
      <p:sp>
        <p:nvSpPr>
          <p:cNvPr id="8" name="TextBox 7">
            <a:extLst>
              <a:ext uri="{FF2B5EF4-FFF2-40B4-BE49-F238E27FC236}">
                <a16:creationId xmlns:a16="http://schemas.microsoft.com/office/drawing/2014/main" id="{59573EAF-CB5D-F1FB-47BB-F14771BA153A}"/>
              </a:ext>
            </a:extLst>
          </p:cNvPr>
          <p:cNvSpPr txBox="1"/>
          <p:nvPr/>
        </p:nvSpPr>
        <p:spPr>
          <a:xfrm>
            <a:off x="5205413" y="957031"/>
            <a:ext cx="4469296"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C5B66"/>
                </a:solidFill>
                <a:effectLst/>
                <a:uLnTx/>
                <a:uFillTx/>
                <a:latin typeface="Segoe UI Black" panose="020B0502040204020203" pitchFamily="34" charset="0"/>
                <a:ea typeface="+mn-ea"/>
                <a:cs typeface="Segoe UI Black" panose="020B0502040204020203" pitchFamily="34" charset="0"/>
              </a:rPr>
              <a:t>Option 4: Tools “Depreciation Allowance”</a:t>
            </a:r>
          </a:p>
        </p:txBody>
      </p:sp>
      <p:sp>
        <p:nvSpPr>
          <p:cNvPr id="13" name="TextBox 12">
            <a:extLst>
              <a:ext uri="{FF2B5EF4-FFF2-40B4-BE49-F238E27FC236}">
                <a16:creationId xmlns:a16="http://schemas.microsoft.com/office/drawing/2014/main" id="{9EF0E61E-1FC6-88B8-AEED-BF264C256CA0}"/>
              </a:ext>
            </a:extLst>
          </p:cNvPr>
          <p:cNvSpPr txBox="1"/>
          <p:nvPr/>
        </p:nvSpPr>
        <p:spPr>
          <a:xfrm>
            <a:off x="5205413" y="1461191"/>
            <a:ext cx="4081462" cy="4580622"/>
          </a:xfrm>
          <a:prstGeom prst="rect">
            <a:avLst/>
          </a:prstGeom>
          <a:noFill/>
        </p:spPr>
        <p:txBody>
          <a:bodyPr wrap="square" lIns="0" tIns="0" rIns="0" bIns="0" rtlCol="0">
            <a:noAutofit/>
          </a:bodyPr>
          <a:lstStyle/>
          <a:p>
            <a:pPr marL="0" marR="0" lvl="0" indent="0" algn="l" defTabSz="457200" rtl="0" eaLnBrk="1" fontAlgn="auto" latinLnBrk="0" hangingPunct="1">
              <a:lnSpc>
                <a:spcPts val="1300"/>
              </a:lnSpc>
              <a:spcBef>
                <a:spcPts val="0"/>
              </a:spcBef>
              <a:spcAft>
                <a:spcPts val="1800"/>
              </a:spcAft>
              <a:buClrTx/>
              <a:buSzTx/>
              <a:buFontTx/>
              <a:buNone/>
              <a:tabLst/>
              <a:defRPr/>
            </a:pPr>
            <a:r>
              <a:rPr kumimoji="0" lang="en-NZ"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a:t>
            </a:r>
            <a:r>
              <a:rPr kumimoji="0" lang="en-NZ" sz="11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Stage: Train (12–36 months)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How it works:</a:t>
            </a:r>
          </a:p>
          <a:p>
            <a:pPr marL="171450" marR="0" lvl="0" indent="-171450" algn="l" defTabSz="457200" rtl="0" eaLnBrk="1" fontAlgn="auto" latinLnBrk="0" hangingPunct="1">
              <a:lnSpc>
                <a:spcPts val="1350"/>
              </a:lnSpc>
              <a:spcBef>
                <a:spcPts val="0"/>
              </a:spcBef>
              <a:spcAft>
                <a:spcPts val="65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Employer provides an allowance (e.g., $10/week) to offset wear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and tear or replacement costs of tools.</a:t>
            </a:r>
          </a:p>
          <a:p>
            <a:pPr marL="171450" marR="0" lvl="0" indent="-171450" algn="l" defTabSz="457200" rtl="0" eaLnBrk="1" fontAlgn="auto" latinLnBrk="0" hangingPunct="1">
              <a:lnSpc>
                <a:spcPts val="1350"/>
              </a:lnSpc>
              <a:spcBef>
                <a:spcPts val="0"/>
              </a:spcBef>
              <a:spcAft>
                <a:spcPts val="65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Can be a cash allowance or tool credit through suppliers.</a:t>
            </a:r>
          </a:p>
          <a:p>
            <a:pPr marL="0" marR="0" lvl="0" indent="0" algn="l" defTabSz="457200" rtl="0" eaLnBrk="1" fontAlgn="auto" latinLnBrk="0" hangingPunct="1">
              <a:lnSpc>
                <a:spcPts val="1320"/>
              </a:lnSpc>
              <a:spcBef>
                <a:spcPts val="600"/>
              </a:spcBef>
              <a:spcAft>
                <a:spcPts val="65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Key elements:</a:t>
            </a:r>
          </a:p>
          <a:p>
            <a:pPr marL="171450" marR="0" lvl="0" indent="-171450" algn="l" defTabSz="457200" rtl="0" eaLnBrk="1" fontAlgn="auto" latinLnBrk="0" hangingPunct="1">
              <a:lnSpc>
                <a:spcPts val="1320"/>
              </a:lnSpc>
              <a:spcBef>
                <a:spcPts val="0"/>
              </a:spcBef>
              <a:spcAft>
                <a:spcPts val="65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Supports long-term tool upkeep.</a:t>
            </a:r>
          </a:p>
          <a:p>
            <a:pPr marL="171450" marR="0" lvl="0" indent="-171450" algn="l" defTabSz="457200" rtl="0" eaLnBrk="1" fontAlgn="auto" latinLnBrk="0" hangingPunct="1">
              <a:lnSpc>
                <a:spcPts val="1320"/>
              </a:lnSpc>
              <a:spcBef>
                <a:spcPts val="0"/>
              </a:spcBef>
              <a:spcAft>
                <a:spcPts val="65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Reinforces professional responsibility.</a:t>
            </a:r>
          </a:p>
          <a:p>
            <a:pPr marL="0" marR="0" lvl="0" indent="0" algn="l" defTabSz="457200" rtl="0" eaLnBrk="1" fontAlgn="auto" latinLnBrk="0" hangingPunct="1">
              <a:lnSpc>
                <a:spcPts val="1320"/>
              </a:lnSpc>
              <a:spcBef>
                <a:spcPts val="600"/>
              </a:spcBef>
              <a:spcAft>
                <a:spcPts val="65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Practical example:</a:t>
            </a:r>
          </a:p>
          <a:p>
            <a:pPr marL="0" marR="0" lvl="0" indent="0" algn="l" defTabSz="457200" rtl="0" eaLnBrk="1" fontAlgn="auto" latinLnBrk="0" hangingPunct="1">
              <a:lnSpc>
                <a:spcPts val="1350"/>
              </a:lnSpc>
              <a:spcBef>
                <a:spcPts val="0"/>
              </a:spcBef>
              <a:spcAft>
                <a:spcPts val="65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masonry apprentice uses their allowance to replace a damaged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grinder after 18 months, ensuring they stay fully equipped.</a:t>
            </a:r>
          </a:p>
          <a:p>
            <a:pPr marL="0" marR="0" lvl="0" indent="0" algn="l" defTabSz="457200" rtl="0" eaLnBrk="1" fontAlgn="auto" latinLnBrk="0" hangingPunct="1">
              <a:lnSpc>
                <a:spcPts val="1320"/>
              </a:lnSpc>
              <a:spcBef>
                <a:spcPts val="600"/>
              </a:spcBef>
              <a:spcAft>
                <a:spcPts val="65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Benefits:</a:t>
            </a:r>
          </a:p>
          <a:p>
            <a:pPr marL="0" marR="0" lvl="0" indent="0" algn="l" defTabSz="457200" rtl="0" eaLnBrk="1" fontAlgn="auto" latinLnBrk="0" hangingPunct="1">
              <a:lnSpc>
                <a:spcPts val="1320"/>
              </a:lnSpc>
              <a:spcBef>
                <a:spcPts val="0"/>
              </a:spcBef>
              <a:spcAft>
                <a:spcPts val="650"/>
              </a:spcAft>
              <a:buClrTx/>
              <a:buSzTx/>
              <a:buFontTx/>
              <a:buNone/>
              <a:tabLst/>
              <a:defRPr/>
            </a:pPr>
            <a:r>
              <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employers: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Well-equipped apprentices mean fewer work delays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and safety risks.</a:t>
            </a:r>
          </a:p>
          <a:p>
            <a:pPr marL="0" marR="0" lvl="0" indent="0" algn="l" defTabSz="457200" rtl="0" eaLnBrk="1" fontAlgn="auto" latinLnBrk="0" hangingPunct="1">
              <a:lnSpc>
                <a:spcPts val="1320"/>
              </a:lnSpc>
              <a:spcBef>
                <a:spcPts val="0"/>
              </a:spcBef>
              <a:spcAft>
                <a:spcPts val="660"/>
              </a:spcAft>
              <a:buClrTx/>
              <a:buSzTx/>
              <a:buFontTx/>
              <a:buNone/>
              <a:tabLst/>
              <a:defRPr/>
            </a:pPr>
            <a:r>
              <a:rPr kumimoji="0" lang="en-NZ" sz="10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apprentices: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Builds financial resilience and tool management habits.</a:t>
            </a:r>
          </a:p>
          <a:p>
            <a:pPr marL="809625" marR="0" lvl="0" indent="-266700" algn="l" defTabSz="540000" rtl="0" eaLnBrk="1" fontAlgn="auto" latinLnBrk="0" hangingPunct="1">
              <a:lnSpc>
                <a:spcPts val="1300"/>
              </a:lnSpc>
              <a:spcBef>
                <a:spcPts val="120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Tip: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Frame allowance as part of professional development.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Encourage apprentices to budget and plan tool upgrades.</a:t>
            </a:r>
          </a:p>
        </p:txBody>
      </p:sp>
      <p:pic>
        <p:nvPicPr>
          <p:cNvPr id="11" name="Picture 10">
            <a:extLst>
              <a:ext uri="{FF2B5EF4-FFF2-40B4-BE49-F238E27FC236}">
                <a16:creationId xmlns:a16="http://schemas.microsoft.com/office/drawing/2014/main" id="{3C002B1F-8950-6B89-ED51-086C88A38528}"/>
              </a:ext>
            </a:extLst>
          </p:cNvPr>
          <p:cNvPicPr>
            <a:picLocks noChangeAspect="1"/>
          </p:cNvPicPr>
          <p:nvPr/>
        </p:nvPicPr>
        <p:blipFill>
          <a:blip r:embed="rId3"/>
          <a:stretch>
            <a:fillRect/>
          </a:stretch>
        </p:blipFill>
        <p:spPr>
          <a:xfrm>
            <a:off x="487952" y="5610630"/>
            <a:ext cx="330197" cy="330197"/>
          </a:xfrm>
          <a:prstGeom prst="rect">
            <a:avLst/>
          </a:prstGeom>
        </p:spPr>
      </p:pic>
      <p:pic>
        <p:nvPicPr>
          <p:cNvPr id="12" name="Picture 11">
            <a:extLst>
              <a:ext uri="{FF2B5EF4-FFF2-40B4-BE49-F238E27FC236}">
                <a16:creationId xmlns:a16="http://schemas.microsoft.com/office/drawing/2014/main" id="{E364477C-8668-4153-639A-8F97A65D25E2}"/>
              </a:ext>
            </a:extLst>
          </p:cNvPr>
          <p:cNvPicPr>
            <a:picLocks noChangeAspect="1"/>
          </p:cNvPicPr>
          <p:nvPr/>
        </p:nvPicPr>
        <p:blipFill>
          <a:blip r:embed="rId3"/>
          <a:stretch>
            <a:fillRect/>
          </a:stretch>
        </p:blipFill>
        <p:spPr>
          <a:xfrm>
            <a:off x="5331811" y="5610630"/>
            <a:ext cx="330197" cy="330197"/>
          </a:xfrm>
          <a:prstGeom prst="rect">
            <a:avLst/>
          </a:prstGeom>
        </p:spPr>
      </p:pic>
    </p:spTree>
    <p:extLst>
      <p:ext uri="{BB962C8B-B14F-4D97-AF65-F5344CB8AC3E}">
        <p14:creationId xmlns:p14="http://schemas.microsoft.com/office/powerpoint/2010/main" val="361151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DD5DED-BD38-6AD9-2B28-B3CC309BC0EE}"/>
              </a:ext>
            </a:extLst>
          </p:cNvPr>
          <p:cNvSpPr/>
          <p:nvPr/>
        </p:nvSpPr>
        <p:spPr>
          <a:xfrm>
            <a:off x="5205414" y="1848786"/>
            <a:ext cx="2226482" cy="4351989"/>
          </a:xfrm>
          <a:prstGeom prst="rect">
            <a:avLst/>
          </a:prstGeom>
          <a:solidFill>
            <a:srgbClr val="2C5B66">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8BB585F-30FC-E125-45F1-82BFFB1AEEAA}"/>
              </a:ext>
            </a:extLst>
          </p:cNvPr>
          <p:cNvSpPr/>
          <p:nvPr/>
        </p:nvSpPr>
        <p:spPr>
          <a:xfrm>
            <a:off x="381000" y="1842302"/>
            <a:ext cx="2190307" cy="4358473"/>
          </a:xfrm>
          <a:prstGeom prst="rect">
            <a:avLst/>
          </a:prstGeom>
          <a:solidFill>
            <a:srgbClr val="2C5B66">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87ABE358-12C2-57C9-E95E-FEBB24EC3B0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904DC7B7-8882-7A81-CAB4-135355301EEF}"/>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FEB613F1-9D91-0412-0777-8AF20568A874}"/>
              </a:ext>
            </a:extLst>
          </p:cNvPr>
          <p:cNvSpPr txBox="1"/>
          <p:nvPr/>
        </p:nvSpPr>
        <p:spPr>
          <a:xfrm>
            <a:off x="492361" y="1904484"/>
            <a:ext cx="1895352" cy="3821687"/>
          </a:xfrm>
          <a:prstGeom prst="rect">
            <a:avLst/>
          </a:prstGeom>
          <a:noFill/>
        </p:spPr>
        <p:txBody>
          <a:bodyPr wrap="square" lIns="0" tIns="0" rIns="0" bIns="0" numCol="1" spcCol="216000" rtlCol="0">
            <a:sp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srgbClr val="2C5B66"/>
                </a:solidFill>
                <a:effectLst/>
                <a:uLnTx/>
                <a:uFillTx/>
                <a:latin typeface="Segoe UI" panose="020B0502040204020203" pitchFamily="34" charset="0"/>
                <a:ea typeface="+mn-ea"/>
                <a:cs typeface="Segoe UI" panose="020B0502040204020203" pitchFamily="34" charset="0"/>
              </a:rPr>
              <a:t>Carpentry</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Tape measure</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Spirit level</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Utility knife and blades</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Chisel</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Nail punch</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Marking pencils and chalk</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Builders square (combination square or speed square)</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Claw hammer</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Linesman pliers</a:t>
            </a:r>
          </a:p>
          <a:p>
            <a:pPr marL="171450" marR="0" lvl="0" indent="-171450" algn="l" defTabSz="457200" rtl="0" eaLnBrk="1" fontAlgn="auto" latinLnBrk="0" hangingPunct="1">
              <a:lnSpc>
                <a:spcPts val="1300"/>
              </a:lnSpc>
              <a:spcBef>
                <a:spcPts val="0"/>
              </a:spcBef>
              <a:spcAft>
                <a:spcPts val="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drill (cordless)</a:t>
            </a:r>
          </a:p>
          <a:p>
            <a:pPr marL="0" marR="0" lvl="0" indent="0" algn="l" defTabSz="457200" rtl="0" eaLnBrk="1" fontAlgn="auto" latinLnBrk="0" hangingPunct="1">
              <a:lnSpc>
                <a:spcPts val="1300"/>
              </a:lnSpc>
              <a:spcBef>
                <a:spcPts val="600"/>
              </a:spcBef>
              <a:spcAft>
                <a:spcPts val="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Basic 11-piece apprentice tool kits are available from retailers like </a:t>
            </a:r>
            <a:r>
              <a:rPr kumimoji="0" lang="en-NZ" sz="1000" b="0"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PlaceMakers</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for around $269. More comprehensive kits with about 35 essential tools, like the ITM Year 1 Apprentice Kit, typically range from $700 to $1,200. </a:t>
            </a:r>
          </a:p>
        </p:txBody>
      </p:sp>
      <p:sp>
        <p:nvSpPr>
          <p:cNvPr id="7" name="TextBox 6">
            <a:extLst>
              <a:ext uri="{FF2B5EF4-FFF2-40B4-BE49-F238E27FC236}">
                <a16:creationId xmlns:a16="http://schemas.microsoft.com/office/drawing/2014/main" id="{F226A79B-7F8D-4787-3B9B-D3F4A37EDB36}"/>
              </a:ext>
            </a:extLst>
          </p:cNvPr>
          <p:cNvSpPr txBox="1"/>
          <p:nvPr/>
        </p:nvSpPr>
        <p:spPr>
          <a:xfrm>
            <a:off x="381000" y="902318"/>
            <a:ext cx="4469296" cy="21544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Examples: Apprentice loaner toolkits</a:t>
            </a:r>
          </a:p>
        </p:txBody>
      </p:sp>
      <p:sp>
        <p:nvSpPr>
          <p:cNvPr id="8" name="TextBox 7">
            <a:extLst>
              <a:ext uri="{FF2B5EF4-FFF2-40B4-BE49-F238E27FC236}">
                <a16:creationId xmlns:a16="http://schemas.microsoft.com/office/drawing/2014/main" id="{65508A1C-354E-7047-FCDD-F4D30ED138C3}"/>
              </a:ext>
            </a:extLst>
          </p:cNvPr>
          <p:cNvSpPr txBox="1"/>
          <p:nvPr/>
        </p:nvSpPr>
        <p:spPr>
          <a:xfrm>
            <a:off x="381000" y="1241951"/>
            <a:ext cx="8792818" cy="505831"/>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From discussions with Apprentices about the tools they relied on most when beginning their work, along with further desktop research, we recommend the following loaner tool sets for newcomers in the building, plumbing, and electrical trades, along with the estimated cost. You’ll know your own requirements better than anyone though, so customise these according to your needs.</a:t>
            </a:r>
          </a:p>
        </p:txBody>
      </p:sp>
      <p:sp>
        <p:nvSpPr>
          <p:cNvPr id="9" name="TextBox 8">
            <a:extLst>
              <a:ext uri="{FF2B5EF4-FFF2-40B4-BE49-F238E27FC236}">
                <a16:creationId xmlns:a16="http://schemas.microsoft.com/office/drawing/2014/main" id="{45274395-24D2-6046-391A-A4B724DF1E8F}"/>
              </a:ext>
            </a:extLst>
          </p:cNvPr>
          <p:cNvSpPr txBox="1"/>
          <p:nvPr/>
        </p:nvSpPr>
        <p:spPr>
          <a:xfrm>
            <a:off x="7596909" y="1887542"/>
            <a:ext cx="1964604" cy="3116431"/>
          </a:xfrm>
          <a:prstGeom prst="rect">
            <a:avLst/>
          </a:prstGeom>
          <a:noFill/>
        </p:spPr>
        <p:txBody>
          <a:bodyPr wrap="square" lIns="0" tIns="0" rIns="0" bIns="0" numCol="1" spcCol="216000" rtlCol="0">
            <a:sp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srgbClr val="2C5B66"/>
                </a:solidFill>
                <a:effectLst/>
                <a:uLnTx/>
                <a:uFillTx/>
                <a:latin typeface="Segoe UI" panose="020B0502040204020203" pitchFamily="34" charset="0"/>
                <a:ea typeface="+mn-ea"/>
                <a:cs typeface="Segoe UI" panose="020B0502040204020203" pitchFamily="34" charset="0"/>
              </a:rPr>
              <a:t>Power tools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trade quality power tool kit suitable for a new start Carpentry apprentice, consisting of a: </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Hammer drill</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Impact driver</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Angle grinder</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Circular saw</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Reciprocating saw</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Extra batteries</a:t>
            </a:r>
          </a:p>
          <a:p>
            <a:pPr marL="171450" marR="0" lvl="0" indent="-17145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Toolbox or tool bag: For organising and storing tools on site</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The total cost for a trade-quality power tool set would be between $1,780 and $3,000.</a:t>
            </a:r>
          </a:p>
        </p:txBody>
      </p:sp>
      <p:sp>
        <p:nvSpPr>
          <p:cNvPr id="10" name="TextBox 9">
            <a:extLst>
              <a:ext uri="{FF2B5EF4-FFF2-40B4-BE49-F238E27FC236}">
                <a16:creationId xmlns:a16="http://schemas.microsoft.com/office/drawing/2014/main" id="{EBACE635-A1B6-3EFA-E12B-6D86ED8AF682}"/>
              </a:ext>
            </a:extLst>
          </p:cNvPr>
          <p:cNvSpPr txBox="1"/>
          <p:nvPr/>
        </p:nvSpPr>
        <p:spPr>
          <a:xfrm>
            <a:off x="2753439" y="1897125"/>
            <a:ext cx="2244869" cy="4383953"/>
          </a:xfrm>
          <a:prstGeom prst="rect">
            <a:avLst/>
          </a:prstGeom>
          <a:noFill/>
        </p:spPr>
        <p:txBody>
          <a:bodyPr wrap="square" lIns="0" tIns="0" rIns="0" bIns="0" numCol="1" spcCol="216000" rtlCol="0">
            <a:sp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srgbClr val="2C5B66"/>
                </a:solidFill>
                <a:effectLst/>
                <a:uLnTx/>
                <a:uFillTx/>
                <a:latin typeface="Segoe UI" panose="020B0502040204020203" pitchFamily="34" charset="0"/>
                <a:ea typeface="+mn-ea"/>
                <a:cs typeface="Segoe UI" panose="020B0502040204020203" pitchFamily="34" charset="0"/>
              </a:rPr>
              <a:t>Plumbing</a:t>
            </a:r>
          </a:p>
          <a:p>
            <a:pPr marL="0" marR="0" lvl="0" indent="0" algn="l" defTabSz="457200" rtl="0" eaLnBrk="1" fontAlgn="auto" latinLnBrk="0" hangingPunct="1">
              <a:lnSpc>
                <a:spcPts val="1250"/>
              </a:lnSpc>
              <a:spcBef>
                <a:spcPts val="0"/>
              </a:spcBef>
              <a:spcAft>
                <a:spcPts val="600"/>
              </a:spcAft>
              <a:buClrTx/>
              <a:buSzTx/>
              <a:buFontTx/>
              <a:buNone/>
              <a:tabLst/>
              <a:defRPr/>
            </a:pPr>
            <a:r>
              <a:rPr kumimoji="0" lang="en-NZ" sz="1000" b="0"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Masterlink</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provides apprentices with the following starter toolkit valued at around $2,000 as part of their programme support:</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Pipe wrenches</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Groove joint pliers (channel locks)</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Adjustable wrenches</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Screwdrivers</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Tape measure</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Tube cutters</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Hacksaw</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Pipe reamer/deburring tool</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Basin wrench</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Spirit level (small/torpedo level)</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Hammer</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Allen key set</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Pencils and markers</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Safety equipment</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drill (cordless)</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Toolbox or tool bag to carry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and organise tools</a:t>
            </a:r>
          </a:p>
        </p:txBody>
      </p:sp>
      <p:sp>
        <p:nvSpPr>
          <p:cNvPr id="11" name="TextBox 10">
            <a:extLst>
              <a:ext uri="{FF2B5EF4-FFF2-40B4-BE49-F238E27FC236}">
                <a16:creationId xmlns:a16="http://schemas.microsoft.com/office/drawing/2014/main" id="{6F2E5FB9-9ADD-A094-238B-172A4FAC92AD}"/>
              </a:ext>
            </a:extLst>
          </p:cNvPr>
          <p:cNvSpPr txBox="1"/>
          <p:nvPr/>
        </p:nvSpPr>
        <p:spPr>
          <a:xfrm>
            <a:off x="5344838" y="1890862"/>
            <a:ext cx="1986988" cy="4068236"/>
          </a:xfrm>
          <a:prstGeom prst="rect">
            <a:avLst/>
          </a:prstGeom>
          <a:noFill/>
        </p:spPr>
        <p:txBody>
          <a:bodyPr wrap="square" lIns="0" tIns="0" rIns="0" bIns="0" numCol="1" spcCol="216000" rtlCol="0">
            <a:sp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srgbClr val="2C5B66"/>
                </a:solidFill>
                <a:effectLst/>
                <a:uLnTx/>
                <a:uFillTx/>
                <a:latin typeface="Segoe UI" panose="020B0502040204020203" pitchFamily="34" charset="0"/>
                <a:ea typeface="+mn-ea"/>
                <a:cs typeface="Segoe UI" panose="020B0502040204020203" pitchFamily="34" charset="0"/>
              </a:rPr>
              <a:t>Electrical</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Insulated screwdriver set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(Phillips, flathead, Posidrive)</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Insulated pliers (long-nose,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side-cutters, lineman’s)</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Wire strippers</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Voltage tester or </a:t>
            </a:r>
            <a:r>
              <a:rPr kumimoji="0" lang="en-NZ" sz="1000" b="0"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multimeter</a:t>
            </a:r>
            <a:endPar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Tape measure </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Cable ties and electrical tape</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Utility knife </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Hammer and spirit level </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Fish tape or cable puller</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Safe isolation kit (voltage indicator, proving unit,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lock-off device)</a:t>
            </a:r>
          </a:p>
          <a:p>
            <a:pPr marL="171450" marR="0" lvl="0" indent="-171450" algn="l" defTabSz="457200" rtl="0" eaLnBrk="1" fontAlgn="auto" latinLnBrk="0" hangingPunct="1">
              <a:lnSpc>
                <a:spcPts val="1300"/>
              </a:lnSpc>
              <a:spcBef>
                <a:spcPts val="0"/>
              </a:spcBef>
              <a:spcAft>
                <a:spcPts val="300"/>
              </a:spcAft>
              <a:buClr>
                <a:srgbClr val="2C5B66"/>
              </a:buClr>
              <a:buSzPct val="90000"/>
              <a:buFont typeface="System Font Regular"/>
              <a:buChar char="►"/>
              <a:tabLst/>
              <a:defRPr/>
            </a:pPr>
            <a:r>
              <a:rPr kumimoji="0" lang="en-NZ" sz="1000" b="0" i="0"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Power drill (cordless) and drill bits </a:t>
            </a:r>
          </a:p>
          <a:p>
            <a:pPr marL="171450" marR="0" lvl="0" indent="-17145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Toolbox or tool bag to carry and organize tools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 toolkit with the listed items would typically cost between $1,550 and $2,440.</a:t>
            </a:r>
          </a:p>
        </p:txBody>
      </p:sp>
    </p:spTree>
    <p:extLst>
      <p:ext uri="{BB962C8B-B14F-4D97-AF65-F5344CB8AC3E}">
        <p14:creationId xmlns:p14="http://schemas.microsoft.com/office/powerpoint/2010/main" val="119355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D0BF1F-4D62-7E97-DC9F-2BD941EA72F9}"/>
              </a:ext>
            </a:extLst>
          </p:cNvPr>
          <p:cNvSpPr/>
          <p:nvPr/>
        </p:nvSpPr>
        <p:spPr>
          <a:xfrm>
            <a:off x="0" y="0"/>
            <a:ext cx="3189288" cy="6858000"/>
          </a:xfrm>
          <a:prstGeom prst="rect">
            <a:avLst/>
          </a:prstGeom>
          <a:solidFill>
            <a:srgbClr val="2C5B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C4809D00-760F-A226-108E-B26B7377AD80}"/>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0C7AE10B-6229-CFEC-4373-9A8468AE0EF4}"/>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A5E68998-E5FD-D782-8B20-09983DCE9113}"/>
              </a:ext>
            </a:extLst>
          </p:cNvPr>
          <p:cNvSpPr txBox="1"/>
          <p:nvPr/>
        </p:nvSpPr>
        <p:spPr>
          <a:xfrm>
            <a:off x="3563829" y="1211435"/>
            <a:ext cx="6013450" cy="4241720"/>
          </a:xfrm>
          <a:prstGeom prst="rect">
            <a:avLst/>
          </a:prstGeom>
          <a:noFill/>
        </p:spPr>
        <p:txBody>
          <a:bodyPr wrap="square" lIns="0" tIns="0" rIns="0" bIns="0" numCol="2" spcCol="360000">
            <a:noAutofit/>
          </a:bodyPr>
          <a:lstStyle/>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t>Linkages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Tools of the Trade connects directly to:</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Progression milestones: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tool access allows apprentices to take on more varied work, speeding up qualification.</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Incentives and recognition: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allowances or repayment completions can be tied to reviews and pay progression.</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Retention systems: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reducing the financial burden improves loyalty and lowers dropout rates.</a:t>
            </a:r>
          </a:p>
          <a:p>
            <a:pPr marL="0" marR="0" lvl="0" indent="0" algn="l" defTabSz="457200" rtl="0" eaLnBrk="1" fontAlgn="auto" latinLnBrk="0" hangingPunct="1">
              <a:lnSpc>
                <a:spcPts val="1300"/>
              </a:lnSpc>
              <a:spcBef>
                <a:spcPts val="1200"/>
              </a:spcBef>
              <a:spcAft>
                <a:spcPts val="600"/>
              </a:spcAft>
              <a:buClrTx/>
              <a:buSzTx/>
              <a:buFontTx/>
              <a:buNone/>
              <a:tabLst/>
              <a:defRPr/>
            </a:pPr>
            <a: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t>Tips</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Start with loaner kits, as it’s a low-risk way to trial the scheme.</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Be clear and transparent about repayment terms from the start.</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Track repayment rates and retention to show the programme’s value.</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tab pos="457200" algn="l"/>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Use supplier relationships to negotiate stronger discounts for apprentices.</a:t>
            </a:r>
          </a:p>
          <a:p>
            <a:pPr marL="0" marR="0" lvl="0" indent="0" algn="l" defTabSz="457200" rtl="0" eaLnBrk="1" fontAlgn="auto" latinLnBrk="0" hangingPunct="1">
              <a:lnSpc>
                <a:spcPts val="1300"/>
              </a:lnSpc>
              <a:spcBef>
                <a:spcPts val="0"/>
              </a:spcBef>
              <a:spcAft>
                <a:spcPts val="1200"/>
              </a:spcAft>
              <a:buClrTx/>
              <a:buSzTx/>
              <a:buFontTx/>
              <a:buNone/>
              <a:tabLst/>
              <a:defRPr/>
            </a:pPr>
            <a:r>
              <a:rPr kumimoji="0" lang="en-NZ" sz="1400" b="1" i="0" u="none" strike="noStrike" kern="1200" cap="none" spc="0" normalizeH="0" baseline="0" noProof="0">
                <a:ln>
                  <a:noFill/>
                </a:ln>
                <a:solidFill>
                  <a:srgbClr val="2C5B66"/>
                </a:solidFill>
                <a:effectLst/>
                <a:uLnTx/>
                <a:uFillTx/>
                <a:latin typeface="Segoe UI Black" panose="020B0502040204020203" pitchFamily="34" charset="0"/>
                <a:ea typeface="Arial" panose="020B0604020202020204" pitchFamily="34" charset="0"/>
                <a:cs typeface="Segoe UI Black" panose="020B0502040204020203" pitchFamily="34" charset="0"/>
              </a:rPr>
              <a:t>Employer benefits</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Early </a:t>
            </a: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productivity gains</a:t>
            </a: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Apprentices with full tool access complete more tasks sooner, reducing downtime and reliance on senior staff to “share” tools.</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Retention and </a:t>
            </a: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loyalty</a:t>
            </a: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By easing the apprentice’s financial path, employers improve retention rates, reducing the cost of turnover and failed apprenticeships.</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Asset </a:t>
            </a: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security</a:t>
            </a: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Since tools are purchased through the company’s account, ownership can remain with the employer until repayment, mitigating default risk.</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Increased purchasing power: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Employers increased spend creates the opportunity to leverage better pricing from suppliers.</a:t>
            </a:r>
          </a:p>
          <a:p>
            <a:pPr marL="172800" marR="0" lvl="0" indent="-172800" algn="l" defTabSz="457200" rtl="0" eaLnBrk="1" fontAlgn="auto" latinLnBrk="0" hangingPunct="1">
              <a:lnSpc>
                <a:spcPts val="1300"/>
              </a:lnSpc>
              <a:spcBef>
                <a:spcPts val="0"/>
              </a:spcBef>
              <a:spcAft>
                <a:spcPts val="600"/>
              </a:spcAft>
              <a:buClr>
                <a:srgbClr val="2C5B66"/>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ROI on </a:t>
            </a: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training</a:t>
            </a: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Arial" panose="020B0604020202020204" pitchFamily="34" charset="0"/>
                <a:cs typeface="Segoe UI" panose="020B0502040204020203" pitchFamily="34" charset="0"/>
              </a:rPr>
              <a:t>Faster apprentice progression means employers recoup their training investment sooner via increased job productivity.</a:t>
            </a:r>
          </a:p>
        </p:txBody>
      </p:sp>
      <p:sp>
        <p:nvSpPr>
          <p:cNvPr id="14" name="TextBox 13">
            <a:extLst>
              <a:ext uri="{FF2B5EF4-FFF2-40B4-BE49-F238E27FC236}">
                <a16:creationId xmlns:a16="http://schemas.microsoft.com/office/drawing/2014/main" id="{3FA8960C-27A7-7F91-F22D-B113D145243D}"/>
              </a:ext>
            </a:extLst>
          </p:cNvPr>
          <p:cNvSpPr txBox="1"/>
          <p:nvPr/>
        </p:nvSpPr>
        <p:spPr>
          <a:xfrm>
            <a:off x="396766" y="1227382"/>
            <a:ext cx="2611582" cy="2343462"/>
          </a:xfrm>
          <a:prstGeom prst="rect">
            <a:avLst/>
          </a:prstGeom>
          <a:noFill/>
        </p:spPr>
        <p:txBody>
          <a:bodyPr wrap="square" lIns="0" tIns="0" rIns="0" bIns="0">
            <a:sp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400" b="1" i="0" u="none" strike="noStrike" kern="1200" cap="none" spc="0" normalizeH="0" baseline="0" noProof="0">
                <a:ln>
                  <a:noFill/>
                </a:ln>
                <a:solidFill>
                  <a:srgbClr val="E2E228"/>
                </a:solidFill>
                <a:effectLst/>
                <a:uLnTx/>
                <a:uFillTx/>
                <a:latin typeface="Segoe UI Black" panose="020B0502040204020203" pitchFamily="34" charset="0"/>
                <a:ea typeface="Arial" panose="020B0604020202020204" pitchFamily="34" charset="0"/>
                <a:cs typeface="Segoe UI Black" panose="020B0502040204020203" pitchFamily="34" charset="0"/>
              </a:rPr>
              <a:t>Example in practice:</a:t>
            </a:r>
          </a:p>
          <a:p>
            <a:pPr marL="0" marR="0" lvl="0" indent="0" algn="l" defTabSz="457200" rtl="0" eaLnBrk="1" fontAlgn="auto" latinLnBrk="0" hangingPunct="1">
              <a:lnSpc>
                <a:spcPts val="1500"/>
              </a:lnSpc>
              <a:spcBef>
                <a:spcPts val="0"/>
              </a:spcBef>
              <a:spcAft>
                <a:spcPts val="1200"/>
              </a:spcAft>
              <a:buClrTx/>
              <a:buSzTx/>
              <a:buFontTx/>
              <a:buNone/>
              <a:tabLst/>
              <a:defRPr/>
            </a:pPr>
            <a:r>
              <a:rPr kumimoji="0" lang="en-NZ" sz="1100" b="0" i="0" u="none" strike="noStrike" kern="1200" cap="none" spc="0" normalizeH="0" baseline="0" noProof="0">
                <a:ln>
                  <a:noFill/>
                </a:ln>
                <a:solidFill>
                  <a:prstClr val="white"/>
                </a:solidFill>
                <a:effectLst/>
                <a:uLnTx/>
                <a:uFillTx/>
                <a:latin typeface="Segoe UI" panose="020B0502040204020203" pitchFamily="34" charset="0"/>
                <a:ea typeface="Arial" panose="020B0604020202020204" pitchFamily="34" charset="0"/>
                <a:cs typeface="Segoe UI" panose="020B0502040204020203" pitchFamily="34" charset="0"/>
              </a:rPr>
              <a:t>A construction firm issues second-hand kits to prospective apprentices. Once an apprentice is offered an apprenticeship, they purchase their own tools via the firm’s supplier account at a 20% discount. Repayments of $30 per week are deducted over 18 months. At two years, the apprentice receives a $500 allowance for replacement tools. This ensures the apprentice remains fully equipped while building skills and independence.</a:t>
            </a:r>
          </a:p>
        </p:txBody>
      </p:sp>
    </p:spTree>
    <p:extLst>
      <p:ext uri="{BB962C8B-B14F-4D97-AF65-F5344CB8AC3E}">
        <p14:creationId xmlns:p14="http://schemas.microsoft.com/office/powerpoint/2010/main" val="2700471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numCol="3" spcCol="360000" rtlCol="0">
        <a:noAutofit/>
      </a:bodyPr>
      <a:lstStyle>
        <a:defPPr algn="l">
          <a:lnSpc>
            <a:spcPts val="1300"/>
          </a:lnSpc>
          <a:spcAft>
            <a:spcPts val="600"/>
          </a:spcAft>
          <a:defRPr sz="1000" b="1" dirty="0"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75C0B61E77FB4794DB78E7976197F1" ma:contentTypeVersion="22" ma:contentTypeDescription="Create a new document." ma:contentTypeScope="" ma:versionID="4df7b5572737568c08fd6f5c5bcddf1d">
  <xsd:schema xmlns:xsd="http://www.w3.org/2001/XMLSchema" xmlns:xs="http://www.w3.org/2001/XMLSchema" xmlns:p="http://schemas.microsoft.com/office/2006/metadata/properties" xmlns:ns2="5f5abf06-34ba-4fcf-8754-5b64340556e4" xmlns:ns3="ea7a09f2-b8a1-4fbf-adfd-e286ce2b53cb" targetNamespace="http://schemas.microsoft.com/office/2006/metadata/properties" ma:root="true" ma:fieldsID="97981a21b0bd0a228b03fda65a12acba" ns2:_="" ns3:_="">
    <xsd:import namespace="5f5abf06-34ba-4fcf-8754-5b64340556e4"/>
    <xsd:import namespace="ea7a09f2-b8a1-4fbf-adfd-e286ce2b53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3:ArchiveProject" minOccurs="0"/>
                <xsd:element ref="ns2:MediaServiceObjectDetectorVersions" minOccurs="0"/>
                <xsd:element ref="ns2:Dat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abf06-34ba-4fcf-8754-5b6434055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e3efed-c0ca-4f15-ac61-7d69f3171c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 ma:index="26" nillable="true" ma:displayName="Date" ma:format="DateOnly" ma:internalName="Date">
      <xsd:simpleType>
        <xsd:restriction base="dms:DateTim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7a09f2-b8a1-4fbf-adfd-e286ce2b53c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aacad0-4e2b-4935-9afb-6cbf22aee123}" ma:internalName="TaxCatchAll" ma:showField="CatchAllData" ma:web="ea7a09f2-b8a1-4fbf-adfd-e286ce2b53cb">
      <xsd:complexType>
        <xsd:complexContent>
          <xsd:extension base="dms:MultiChoiceLookup">
            <xsd:sequence>
              <xsd:element name="Value" type="dms:Lookup" maxOccurs="unbounded" minOccurs="0" nillable="true"/>
            </xsd:sequence>
          </xsd:extension>
        </xsd:complexContent>
      </xsd:complexType>
    </xsd:element>
    <xsd:element name="ArchiveProject" ma:index="24" nillable="true" ma:displayName="ArchiveProject" ma:default="no" ma:description="Set this to yes to Archive a Project" ma:format="Dropdown" ma:indexed="true" ma:internalName="ArchiveProject">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eProject xmlns="ea7a09f2-b8a1-4fbf-adfd-e286ce2b53cb">no</ArchiveProject>
    <Date xmlns="5f5abf06-34ba-4fcf-8754-5b64340556e4" xsi:nil="true"/>
    <lcf76f155ced4ddcb4097134ff3c332f xmlns="5f5abf06-34ba-4fcf-8754-5b64340556e4">
      <Terms xmlns="http://schemas.microsoft.com/office/infopath/2007/PartnerControls"/>
    </lcf76f155ced4ddcb4097134ff3c332f>
    <TaxCatchAll xmlns="ea7a09f2-b8a1-4fbf-adfd-e286ce2b53cb" xsi:nil="true"/>
  </documentManagement>
</p:properties>
</file>

<file path=customXml/itemProps1.xml><?xml version="1.0" encoding="utf-8"?>
<ds:datastoreItem xmlns:ds="http://schemas.openxmlformats.org/officeDocument/2006/customXml" ds:itemID="{7A3F1258-752A-443A-820B-47DF0AE1A965}"/>
</file>

<file path=customXml/itemProps2.xml><?xml version="1.0" encoding="utf-8"?>
<ds:datastoreItem xmlns:ds="http://schemas.openxmlformats.org/officeDocument/2006/customXml" ds:itemID="{748AEDA5-34EB-4A0B-94F4-7FD4B35ABACD}"/>
</file>

<file path=customXml/itemProps3.xml><?xml version="1.0" encoding="utf-8"?>
<ds:datastoreItem xmlns:ds="http://schemas.openxmlformats.org/officeDocument/2006/customXml" ds:itemID="{04F88745-30EC-4922-ABBB-8BB578D3BAF8}"/>
</file>

<file path=docMetadata/LabelInfo.xml><?xml version="1.0" encoding="utf-8"?>
<clbl:labelList xmlns:clbl="http://schemas.microsoft.com/office/2020/mipLabelMetadata">
  <clbl:label id="{f4d2c746-782d-4a39-9317-b5845e0e19fe}" enabled="0" method="" siteId="{f4d2c746-782d-4a39-9317-b5845e0e19fe}" removed="1"/>
</clbl:labelList>
</file>

<file path=docProps/app.xml><?xml version="1.0" encoding="utf-8"?>
<Properties xmlns="http://schemas.openxmlformats.org/officeDocument/2006/extended-properties" xmlns:vt="http://schemas.openxmlformats.org/officeDocument/2006/docPropsVTypes">
  <TotalTime>7</TotalTime>
  <Words>1683</Words>
  <Application>Microsoft Office PowerPoint</Application>
  <PresentationFormat>A4 Paper (210x297 mm)</PresentationFormat>
  <Paragraphs>172</Paragraphs>
  <Slides>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Aptos</vt:lpstr>
      <vt:lpstr>Aptos Display</vt:lpstr>
      <vt:lpstr>Arial</vt:lpstr>
      <vt:lpstr>Calibri</vt:lpstr>
      <vt:lpstr>Segoe UI</vt:lpstr>
      <vt:lpstr>Segoe UI Black</vt:lpstr>
      <vt:lpstr>Segoe UI Semibold</vt:lpstr>
      <vt:lpstr>System Font Regular</vt:lpstr>
      <vt:lpstr>Office Theme</vt:lpstr>
      <vt:lpstr>Office 2013 - 2022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Stack</dc:creator>
  <cp:lastModifiedBy>Sean Stack</cp:lastModifiedBy>
  <cp:revision>1</cp:revision>
  <dcterms:created xsi:type="dcterms:W3CDTF">2025-11-05T00:40:05Z</dcterms:created>
  <dcterms:modified xsi:type="dcterms:W3CDTF">2025-11-05T00:47:33Z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0x0101000175C0B61E77FB4794DB78E7976197F1</vt:lpwstr>
  </property>
</Properties>
</file>