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95" r:id="rId3"/>
    <p:sldId id="296" r:id="rId4"/>
    <p:sldId id="298" r:id="rId5"/>
    <p:sldId id="300" r:id="rId6"/>
    <p:sldId id="301" r:id="rId7"/>
    <p:sldId id="302" r:id="rId8"/>
    <p:sldId id="297"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31E98-34B9-4EF0-989C-ADE8BA532F2C}" v="2" dt="2025-11-05T00:48:18.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ack" userId="90ad78f2-bd7c-4486-aa7b-60c179258bd2" providerId="ADAL" clId="{7DD5137D-762F-4AAE-B787-3F07ED828ACE}"/>
    <pc:docChg chg="addSld modSld">
      <pc:chgData name="Sean Stack" userId="90ad78f2-bd7c-4486-aa7b-60c179258bd2" providerId="ADAL" clId="{7DD5137D-762F-4AAE-B787-3F07ED828ACE}" dt="2025-11-05T00:48:18.920" v="0"/>
      <pc:docMkLst>
        <pc:docMk/>
      </pc:docMkLst>
      <pc:sldChg chg="add">
        <pc:chgData name="Sean Stack" userId="90ad78f2-bd7c-4486-aa7b-60c179258bd2" providerId="ADAL" clId="{7DD5137D-762F-4AAE-B787-3F07ED828ACE}" dt="2025-11-05T00:48:18.920" v="0"/>
        <pc:sldMkLst>
          <pc:docMk/>
          <pc:sldMk cId="3285509696" sldId="295"/>
        </pc:sldMkLst>
      </pc:sldChg>
      <pc:sldChg chg="add">
        <pc:chgData name="Sean Stack" userId="90ad78f2-bd7c-4486-aa7b-60c179258bd2" providerId="ADAL" clId="{7DD5137D-762F-4AAE-B787-3F07ED828ACE}" dt="2025-11-05T00:48:18.920" v="0"/>
        <pc:sldMkLst>
          <pc:docMk/>
          <pc:sldMk cId="3517590677" sldId="296"/>
        </pc:sldMkLst>
      </pc:sldChg>
      <pc:sldChg chg="add">
        <pc:chgData name="Sean Stack" userId="90ad78f2-bd7c-4486-aa7b-60c179258bd2" providerId="ADAL" clId="{7DD5137D-762F-4AAE-B787-3F07ED828ACE}" dt="2025-11-05T00:48:18.920" v="0"/>
        <pc:sldMkLst>
          <pc:docMk/>
          <pc:sldMk cId="3028717293" sldId="297"/>
        </pc:sldMkLst>
      </pc:sldChg>
      <pc:sldChg chg="add">
        <pc:chgData name="Sean Stack" userId="90ad78f2-bd7c-4486-aa7b-60c179258bd2" providerId="ADAL" clId="{7DD5137D-762F-4AAE-B787-3F07ED828ACE}" dt="2025-11-05T00:48:18.920" v="0"/>
        <pc:sldMkLst>
          <pc:docMk/>
          <pc:sldMk cId="3368272538" sldId="298"/>
        </pc:sldMkLst>
      </pc:sldChg>
      <pc:sldChg chg="add">
        <pc:chgData name="Sean Stack" userId="90ad78f2-bd7c-4486-aa7b-60c179258bd2" providerId="ADAL" clId="{7DD5137D-762F-4AAE-B787-3F07ED828ACE}" dt="2025-11-05T00:48:18.920" v="0"/>
        <pc:sldMkLst>
          <pc:docMk/>
          <pc:sldMk cId="2796606220" sldId="300"/>
        </pc:sldMkLst>
      </pc:sldChg>
      <pc:sldChg chg="add">
        <pc:chgData name="Sean Stack" userId="90ad78f2-bd7c-4486-aa7b-60c179258bd2" providerId="ADAL" clId="{7DD5137D-762F-4AAE-B787-3F07ED828ACE}" dt="2025-11-05T00:48:18.920" v="0"/>
        <pc:sldMkLst>
          <pc:docMk/>
          <pc:sldMk cId="3507346679" sldId="301"/>
        </pc:sldMkLst>
      </pc:sldChg>
      <pc:sldChg chg="add">
        <pc:chgData name="Sean Stack" userId="90ad78f2-bd7c-4486-aa7b-60c179258bd2" providerId="ADAL" clId="{7DD5137D-762F-4AAE-B787-3F07ED828ACE}" dt="2025-11-05T00:48:18.920" v="0"/>
        <pc:sldMkLst>
          <pc:docMk/>
          <pc:sldMk cId="33818431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A359B-CDC2-44AD-83AE-AE779A1AB7FA}" type="datetimeFigureOut">
              <a:rPr lang="en-NZ" smtClean="0"/>
              <a:t>5/11/2025</a:t>
            </a:fld>
            <a:endParaRPr lang="en-N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B48A5-8197-4E1C-8AEA-090F2D3DEAD6}" type="slidenum">
              <a:rPr lang="en-NZ" smtClean="0"/>
              <a:t>‹#›</a:t>
            </a:fld>
            <a:endParaRPr lang="en-NZ"/>
          </a:p>
        </p:txBody>
      </p:sp>
    </p:spTree>
    <p:extLst>
      <p:ext uri="{BB962C8B-B14F-4D97-AF65-F5344CB8AC3E}">
        <p14:creationId xmlns:p14="http://schemas.microsoft.com/office/powerpoint/2010/main" val="336122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92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898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E72A-D13E-3E96-CD3B-ADD48BC6B94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NZ"/>
          </a:p>
        </p:txBody>
      </p:sp>
      <p:sp>
        <p:nvSpPr>
          <p:cNvPr id="3" name="Subtitle 2">
            <a:extLst>
              <a:ext uri="{FF2B5EF4-FFF2-40B4-BE49-F238E27FC236}">
                <a16:creationId xmlns:a16="http://schemas.microsoft.com/office/drawing/2014/main" id="{ACF7D10D-2DCB-4F74-1DB8-BD976079DB66}"/>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72E167D-D97A-A38D-59B8-01626BE7A2BB}"/>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5" name="Footer Placeholder 4">
            <a:extLst>
              <a:ext uri="{FF2B5EF4-FFF2-40B4-BE49-F238E27FC236}">
                <a16:creationId xmlns:a16="http://schemas.microsoft.com/office/drawing/2014/main" id="{1509E583-A261-124C-6B37-7401A5FD050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C4F0DE0-BE95-C9AC-1077-FB8843DE6BDD}"/>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17165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99F3-D5B9-5179-66AF-2F44226A202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A351A33-64AA-A6E5-9392-AC0991794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6F3D603-196E-AC20-84A0-24208568BD43}"/>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5" name="Footer Placeholder 4">
            <a:extLst>
              <a:ext uri="{FF2B5EF4-FFF2-40B4-BE49-F238E27FC236}">
                <a16:creationId xmlns:a16="http://schemas.microsoft.com/office/drawing/2014/main" id="{82E08E7C-A966-D70E-7A11-81F7D2F9419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A9790BC-8AA7-A311-CB55-AF9B0C3EE70E}"/>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406866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6CAD0-2942-76D6-64D7-356F5C0CA07D}"/>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F50BB07-367F-C5A7-16F5-9EFD8F82C9BD}"/>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DFD3B14-01CC-1EBC-AADD-C27892CB5256}"/>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5" name="Footer Placeholder 4">
            <a:extLst>
              <a:ext uri="{FF2B5EF4-FFF2-40B4-BE49-F238E27FC236}">
                <a16:creationId xmlns:a16="http://schemas.microsoft.com/office/drawing/2014/main" id="{4CBA8058-38D9-9F24-E086-1E8E3151E51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B105175-88F5-22FB-D8CB-6A4BD6C048A3}"/>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141872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cxnSp>
        <p:nvCxnSpPr>
          <p:cNvPr id="12" name="Straight Connector 11">
            <a:extLst>
              <a:ext uri="{FF2B5EF4-FFF2-40B4-BE49-F238E27FC236}">
                <a16:creationId xmlns:a16="http://schemas.microsoft.com/office/drawing/2014/main" id="{12658037-5264-5826-93EB-7929AEA16688}"/>
              </a:ext>
            </a:extLst>
          </p:cNvPr>
          <p:cNvCxnSpPr>
            <a:cxnSpLocks/>
          </p:cNvCxnSpPr>
          <p:nvPr userDrawn="1"/>
        </p:nvCxnSpPr>
        <p:spPr>
          <a:xfrm>
            <a:off x="381000" y="1021810"/>
            <a:ext cx="9180513" cy="0"/>
          </a:xfrm>
          <a:prstGeom prst="line">
            <a:avLst/>
          </a:prstGeom>
          <a:ln w="12700">
            <a:solidFill>
              <a:srgbClr val="10273C"/>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1129412768"/>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 no lin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3538498156"/>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3440906500"/>
      </p:ext>
    </p:extLst>
  </p:cSld>
  <p:clrMapOvr>
    <a:masterClrMapping/>
  </p:clrMapOvr>
  <p:extLst>
    <p:ext uri="{DCECCB84-F9BA-43D5-87BE-67443E8EF086}">
      <p15:sldGuideLst xmlns:p15="http://schemas.microsoft.com/office/powerpoint/2012/main">
        <p15:guide id="1" orient="horz" pos="890">
          <p15:clr>
            <a:srgbClr val="FBAE40"/>
          </p15:clr>
        </p15:guide>
        <p15:guide id="2" pos="2258">
          <p15:clr>
            <a:srgbClr val="FBAE40"/>
          </p15:clr>
        </p15:guide>
        <p15:guide id="3" pos="42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F201ABD-2554-C381-E15E-D8F914CBDA1C}"/>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1" name="Footer Placeholder 4">
            <a:extLst>
              <a:ext uri="{FF2B5EF4-FFF2-40B4-BE49-F238E27FC236}">
                <a16:creationId xmlns:a16="http://schemas.microsoft.com/office/drawing/2014/main" id="{6617E864-9C8E-CD0D-B74E-2CBB6B473BB5}"/>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Tree>
    <p:extLst>
      <p:ext uri="{BB962C8B-B14F-4D97-AF65-F5344CB8AC3E}">
        <p14:creationId xmlns:p14="http://schemas.microsoft.com/office/powerpoint/2010/main" val="1458122718"/>
      </p:ext>
    </p:extLst>
  </p:cSld>
  <p:clrMapOvr>
    <a:masterClrMapping/>
  </p:clrMapOvr>
  <p:extLst>
    <p:ext uri="{DCECCB84-F9BA-43D5-87BE-67443E8EF086}">
      <p15:sldGuideLst xmlns:p15="http://schemas.microsoft.com/office/powerpoint/2012/main">
        <p15:guide id="1"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9806-3063-B32F-2E04-B6D1B049E58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E48C847-9737-0EDD-53D7-E64B432CC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F616AE0-A84A-156C-05E0-199FE5729BF3}"/>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5" name="Footer Placeholder 4">
            <a:extLst>
              <a:ext uri="{FF2B5EF4-FFF2-40B4-BE49-F238E27FC236}">
                <a16:creationId xmlns:a16="http://schemas.microsoft.com/office/drawing/2014/main" id="{737FCDCB-1B79-C147-371C-DD5A0F39183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E241B46-8F48-FD31-874E-6B7FB5B3F531}"/>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68555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B78D-BB11-487E-1208-F11204F29CC9}"/>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15E8D9F-FCC9-FC43-750C-D2C5CBC832B5}"/>
              </a:ext>
            </a:extLst>
          </p:cNvPr>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D8BF8-E292-F57C-40A6-3646942147FD}"/>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5" name="Footer Placeholder 4">
            <a:extLst>
              <a:ext uri="{FF2B5EF4-FFF2-40B4-BE49-F238E27FC236}">
                <a16:creationId xmlns:a16="http://schemas.microsoft.com/office/drawing/2014/main" id="{34A4D810-0C90-8505-57F8-FFA5DDB533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4FE0251-1524-1C4C-0CBC-56659CAF445B}"/>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106657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7805-3D5A-68F3-BFC7-99D76B30D2F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32BD995-1FE4-1A4B-1708-DE4DF03929B3}"/>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4D4C599-D64E-8B03-4883-54379C052839}"/>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F03068C-A2CC-500A-F354-996903E86D26}"/>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6" name="Footer Placeholder 5">
            <a:extLst>
              <a:ext uri="{FF2B5EF4-FFF2-40B4-BE49-F238E27FC236}">
                <a16:creationId xmlns:a16="http://schemas.microsoft.com/office/drawing/2014/main" id="{A4C2650B-7AD8-C8E9-F7DA-B619E6E7AE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954298F-BC1F-8369-C4AC-B404F3C00D62}"/>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301587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A0A1-2C05-0297-86E5-D054FA4A93F5}"/>
              </a:ext>
            </a:extLst>
          </p:cNvPr>
          <p:cNvSpPr>
            <a:spLocks noGrp="1"/>
          </p:cNvSpPr>
          <p:nvPr>
            <p:ph type="title"/>
          </p:nvPr>
        </p:nvSpPr>
        <p:spPr>
          <a:xfrm>
            <a:off x="682328" y="365126"/>
            <a:ext cx="8543925"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6D8593B-2F6E-DF2C-E173-13A29279EE0A}"/>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8DF31-6229-E6C4-800D-8047FFB5C750}"/>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7DAAF0D-51F3-2946-F927-6EF7C1A24976}"/>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248FF-5C2E-FED8-D14D-AB324724DC62}"/>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A2C88BC3-23F6-C260-CAB4-DBEB41E6B731}"/>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8" name="Footer Placeholder 7">
            <a:extLst>
              <a:ext uri="{FF2B5EF4-FFF2-40B4-BE49-F238E27FC236}">
                <a16:creationId xmlns:a16="http://schemas.microsoft.com/office/drawing/2014/main" id="{F58BEBD3-2A1A-C30F-F4C6-D7DFEFF22E0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B6376D6-0139-CC59-748B-9B8FE2D47E2B}"/>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254220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A968-ECF5-9ABF-12A6-C029FE8F7D8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2719498-3AE1-3A0F-B9CA-893A5D19FCC3}"/>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4" name="Footer Placeholder 3">
            <a:extLst>
              <a:ext uri="{FF2B5EF4-FFF2-40B4-BE49-F238E27FC236}">
                <a16:creationId xmlns:a16="http://schemas.microsoft.com/office/drawing/2014/main" id="{9D4EA442-242C-C56D-9441-FAD9805AAAC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84724CE-834B-8645-822F-E6656A95C005}"/>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256744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38083-2EDE-CF02-2287-EBD0A1986BF4}"/>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3" name="Footer Placeholder 2">
            <a:extLst>
              <a:ext uri="{FF2B5EF4-FFF2-40B4-BE49-F238E27FC236}">
                <a16:creationId xmlns:a16="http://schemas.microsoft.com/office/drawing/2014/main" id="{43341716-3288-2D52-0A74-B9725AA1D08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F1CC19B-7EE8-F5D9-2062-2498F0906416}"/>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280772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3C08-1428-8F48-7913-25A05CFA9F5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5162960-0012-2879-A25E-B8A9D129BDB6}"/>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EECFBAE-9102-143D-6569-C6B08259AE7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B8B403CB-DB74-C870-E83C-C8C08E151D73}"/>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6" name="Footer Placeholder 5">
            <a:extLst>
              <a:ext uri="{FF2B5EF4-FFF2-40B4-BE49-F238E27FC236}">
                <a16:creationId xmlns:a16="http://schemas.microsoft.com/office/drawing/2014/main" id="{52ABD6BA-6D78-99BC-E7B8-3C8718EA307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DFFD6A5-EC9E-5927-2751-C54C2E96549F}"/>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351825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923C-2591-3711-FECA-2D705DB7714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91F0F00-B0C0-14A6-952B-EFE44488091A}"/>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NZ"/>
          </a:p>
        </p:txBody>
      </p:sp>
      <p:sp>
        <p:nvSpPr>
          <p:cNvPr id="4" name="Text Placeholder 3">
            <a:extLst>
              <a:ext uri="{FF2B5EF4-FFF2-40B4-BE49-F238E27FC236}">
                <a16:creationId xmlns:a16="http://schemas.microsoft.com/office/drawing/2014/main" id="{CDF2CB6C-A986-5C69-41AE-EE554609601D}"/>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F46EB872-D057-4F68-CAF3-0EBAE9675C78}"/>
              </a:ext>
            </a:extLst>
          </p:cNvPr>
          <p:cNvSpPr>
            <a:spLocks noGrp="1"/>
          </p:cNvSpPr>
          <p:nvPr>
            <p:ph type="dt" sz="half" idx="10"/>
          </p:nvPr>
        </p:nvSpPr>
        <p:spPr/>
        <p:txBody>
          <a:bodyPr/>
          <a:lstStyle/>
          <a:p>
            <a:fld id="{6E2F757E-BCED-4DEC-B400-276E2647560D}" type="datetimeFigureOut">
              <a:rPr lang="en-NZ" smtClean="0"/>
              <a:t>5/11/2025</a:t>
            </a:fld>
            <a:endParaRPr lang="en-NZ"/>
          </a:p>
        </p:txBody>
      </p:sp>
      <p:sp>
        <p:nvSpPr>
          <p:cNvPr id="6" name="Footer Placeholder 5">
            <a:extLst>
              <a:ext uri="{FF2B5EF4-FFF2-40B4-BE49-F238E27FC236}">
                <a16:creationId xmlns:a16="http://schemas.microsoft.com/office/drawing/2014/main" id="{398B973D-1EFB-12A6-29E0-9909EC23A9B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3BABC84-7256-69AF-7758-4D29993CC6C0}"/>
              </a:ext>
            </a:extLst>
          </p:cNvPr>
          <p:cNvSpPr>
            <a:spLocks noGrp="1"/>
          </p:cNvSpPr>
          <p:nvPr>
            <p:ph type="sldNum" sz="quarter" idx="12"/>
          </p:nvPr>
        </p:nvSpPr>
        <p:spPr/>
        <p:txBody>
          <a:bodyPr/>
          <a:lstStyle/>
          <a:p>
            <a:fld id="{061DE22C-0AC9-41F0-92EC-27D5C58D6CE3}" type="slidenum">
              <a:rPr lang="en-NZ" smtClean="0"/>
              <a:t>‹#›</a:t>
            </a:fld>
            <a:endParaRPr lang="en-NZ"/>
          </a:p>
        </p:txBody>
      </p:sp>
    </p:spTree>
    <p:extLst>
      <p:ext uri="{BB962C8B-B14F-4D97-AF65-F5344CB8AC3E}">
        <p14:creationId xmlns:p14="http://schemas.microsoft.com/office/powerpoint/2010/main" val="133301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5F44F-CE76-5D28-2943-FF689DE78D5D}"/>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67DACB3-B1C9-247A-61B2-B2DEDCC1314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CBB98F1-507C-448F-22DB-777DC43A5E8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6E2F757E-BCED-4DEC-B400-276E2647560D}" type="datetimeFigureOut">
              <a:rPr lang="en-NZ" smtClean="0"/>
              <a:t>5/11/2025</a:t>
            </a:fld>
            <a:endParaRPr lang="en-NZ"/>
          </a:p>
        </p:txBody>
      </p:sp>
      <p:sp>
        <p:nvSpPr>
          <p:cNvPr id="5" name="Footer Placeholder 4">
            <a:extLst>
              <a:ext uri="{FF2B5EF4-FFF2-40B4-BE49-F238E27FC236}">
                <a16:creationId xmlns:a16="http://schemas.microsoft.com/office/drawing/2014/main" id="{CC43F276-2193-2528-370B-213F601B229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7A3BBA93-3DDC-3DE7-9415-85697F23F26B}"/>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061DE22C-0AC9-41F0-92EC-27D5C58D6CE3}" type="slidenum">
              <a:rPr lang="en-NZ" smtClean="0"/>
              <a:t>‹#›</a:t>
            </a:fld>
            <a:endParaRPr lang="en-NZ"/>
          </a:p>
        </p:txBody>
      </p:sp>
    </p:spTree>
    <p:extLst>
      <p:ext uri="{BB962C8B-B14F-4D97-AF65-F5344CB8AC3E}">
        <p14:creationId xmlns:p14="http://schemas.microsoft.com/office/powerpoint/2010/main" val="6905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6" name="Slide Number Placeholder 5"/>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179448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346">
          <p15:clr>
            <a:srgbClr val="F26B43"/>
          </p15:clr>
        </p15:guide>
        <p15:guide id="3" orient="horz" pos="4088">
          <p15:clr>
            <a:srgbClr val="F26B43"/>
          </p15:clr>
        </p15:guide>
        <p15:guide id="4" pos="60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safety vests looking at a blueprint&#10;&#10;AI-generated content may be incorrect.">
            <a:extLst>
              <a:ext uri="{FF2B5EF4-FFF2-40B4-BE49-F238E27FC236}">
                <a16:creationId xmlns:a16="http://schemas.microsoft.com/office/drawing/2014/main" id="{0105F1EA-52AF-A693-9653-28C9B0E99B38}"/>
              </a:ext>
            </a:extLst>
          </p:cNvPr>
          <p:cNvPicPr>
            <a:picLocks noChangeAspect="1"/>
          </p:cNvPicPr>
          <p:nvPr/>
        </p:nvPicPr>
        <p:blipFill>
          <a:blip r:embed="rId3"/>
          <a:stretch>
            <a:fillRect/>
          </a:stretch>
        </p:blipFill>
        <p:spPr>
          <a:xfrm>
            <a:off x="-1" y="0"/>
            <a:ext cx="9906001" cy="6858000"/>
          </a:xfrm>
          <a:prstGeom prst="rect">
            <a:avLst/>
          </a:prstGeom>
        </p:spPr>
      </p:pic>
      <p:sp>
        <p:nvSpPr>
          <p:cNvPr id="7" name="TextBox 6">
            <a:extLst>
              <a:ext uri="{FF2B5EF4-FFF2-40B4-BE49-F238E27FC236}">
                <a16:creationId xmlns:a16="http://schemas.microsoft.com/office/drawing/2014/main" id="{D19F7C87-FEA3-98AC-73F9-E50C9D73B39C}"/>
              </a:ext>
            </a:extLst>
          </p:cNvPr>
          <p:cNvSpPr txBox="1"/>
          <p:nvPr/>
        </p:nvSpPr>
        <p:spPr>
          <a:xfrm>
            <a:off x="6316000" y="2930656"/>
            <a:ext cx="3241040" cy="1092607"/>
          </a:xfrm>
          <a:prstGeom prst="rect">
            <a:avLst/>
          </a:prstGeom>
          <a:noFill/>
        </p:spPr>
        <p:txBody>
          <a:bodyPr wrap="square" lIns="288000">
            <a:spAutoFit/>
          </a:bodyPr>
          <a:lstStyle/>
          <a:p>
            <a:pPr marL="0" marR="0" lvl="0" indent="0" algn="l" defTabSz="457200" rtl="0" eaLnBrk="1" fontAlgn="auto" latinLnBrk="0" hangingPunct="1">
              <a:lnSpc>
                <a:spcPts val="3920"/>
              </a:lnSpc>
              <a:spcBef>
                <a:spcPts val="0"/>
              </a:spcBef>
              <a:spcAft>
                <a:spcPts val="0"/>
              </a:spcAft>
              <a:buClrTx/>
              <a:buSzTx/>
              <a:buFontTx/>
              <a:buNone/>
              <a:tabLst/>
              <a:defRPr/>
            </a:pPr>
            <a:r>
              <a:rPr kumimoji="0" lang="en-NZ" sz="3600" b="1" i="0" u="none" strike="noStrike" kern="100" cap="none" spc="0" normalizeH="0" baseline="0" noProof="0">
                <a:ln>
                  <a:noFill/>
                </a:ln>
                <a:solidFill>
                  <a:srgbClr val="10273C"/>
                </a:solidFill>
                <a:effectLst/>
                <a:uLnTx/>
                <a:uFillTx/>
                <a:latin typeface="Segoe UI Black" panose="020B0502040204020203" pitchFamily="34" charset="0"/>
                <a:ea typeface="Aptos" panose="020B0004020202020204" pitchFamily="34" charset="0"/>
                <a:cs typeface="Segoe UI Black" panose="020B0502040204020203" pitchFamily="34" charset="0"/>
              </a:rPr>
              <a:t>Coaching Playbook</a:t>
            </a:r>
          </a:p>
        </p:txBody>
      </p:sp>
      <p:pic>
        <p:nvPicPr>
          <p:cNvPr id="3" name="Graphic 2">
            <a:extLst>
              <a:ext uri="{FF2B5EF4-FFF2-40B4-BE49-F238E27FC236}">
                <a16:creationId xmlns:a16="http://schemas.microsoft.com/office/drawing/2014/main" id="{76A235E0-F883-C415-199A-962788F113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4162" y="2330659"/>
            <a:ext cx="540000" cy="540000"/>
          </a:xfrm>
          <a:prstGeom prst="rect">
            <a:avLst/>
          </a:prstGeom>
        </p:spPr>
      </p:pic>
    </p:spTree>
    <p:extLst>
      <p:ext uri="{BB962C8B-B14F-4D97-AF65-F5344CB8AC3E}">
        <p14:creationId xmlns:p14="http://schemas.microsoft.com/office/powerpoint/2010/main" val="32855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C08AF8-EC70-C45D-2403-F7144C7C68F0}"/>
              </a:ext>
            </a:extLst>
          </p:cNvPr>
          <p:cNvSpPr/>
          <p:nvPr/>
        </p:nvSpPr>
        <p:spPr>
          <a:xfrm>
            <a:off x="0" y="0"/>
            <a:ext cx="3189288" cy="6858000"/>
          </a:xfrm>
          <a:prstGeom prst="rect">
            <a:avLst/>
          </a:prstGeom>
          <a:solidFill>
            <a:srgbClr val="E2E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989B175-AB49-FAA2-32CD-F7AB2131C1E1}"/>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5DB3F27A-AD8A-3F03-6E47-D2B451E0A89F}"/>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Footer Placeholder 1">
            <a:extLst>
              <a:ext uri="{FF2B5EF4-FFF2-40B4-BE49-F238E27FC236}">
                <a16:creationId xmlns:a16="http://schemas.microsoft.com/office/drawing/2014/main" id="{3C4DBA62-5004-A8E4-3319-2A67A385056C}"/>
              </a:ext>
            </a:extLst>
          </p:cNvPr>
          <p:cNvSpPr txBox="1">
            <a:spLocks/>
          </p:cNvSpPr>
          <p:nvPr/>
        </p:nvSpPr>
        <p:spPr>
          <a:xfrm>
            <a:off x="381000" y="6491347"/>
            <a:ext cx="2006712" cy="167307"/>
          </a:xfrm>
          <a:prstGeom prst="rect">
            <a:avLst/>
          </a:prstGeom>
        </p:spPr>
        <p:txBody>
          <a:bodyPr vert="horz" lIns="0" tIns="0" rIns="91440" bIns="0" rtlCol="0" anchor="t" anchorCtr="0"/>
          <a:lstStyle>
            <a:defPPr>
              <a:defRPr lang="en-US"/>
            </a:defPPr>
            <a:lvl1pPr marL="0" algn="l" defTabSz="457200" rtl="0" eaLnBrk="1" latinLnBrk="0" hangingPunct="1">
              <a:defRPr sz="800" b="0" i="0" kern="1200">
                <a:solidFill>
                  <a:srgbClr val="9B9DA1"/>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6" name="TextBox 5">
            <a:extLst>
              <a:ext uri="{FF2B5EF4-FFF2-40B4-BE49-F238E27FC236}">
                <a16:creationId xmlns:a16="http://schemas.microsoft.com/office/drawing/2014/main" id="{89A6185F-7E2B-A2FF-420E-B5A133E3F71C}"/>
              </a:ext>
            </a:extLst>
          </p:cNvPr>
          <p:cNvSpPr txBox="1"/>
          <p:nvPr/>
        </p:nvSpPr>
        <p:spPr>
          <a:xfrm>
            <a:off x="381001" y="2657750"/>
            <a:ext cx="2432538" cy="2833981"/>
          </a:xfrm>
          <a:prstGeom prst="rect">
            <a:avLst/>
          </a:prstGeom>
          <a:noFill/>
        </p:spPr>
        <p:txBody>
          <a:bodyPr wrap="square" lIns="0" tIns="0" rIns="0" bIns="0" rtlCol="0">
            <a:spAutoFit/>
          </a:bodyPr>
          <a:lstStyle/>
          <a:p>
            <a:pPr marL="0" marR="0" lvl="0" indent="0" algn="l" defTabSz="457200" rtl="0" eaLnBrk="1" fontAlgn="auto" latinLnBrk="0" hangingPunct="1">
              <a:lnSpc>
                <a:spcPts val="1420"/>
              </a:lnSpc>
              <a:spcBef>
                <a:spcPts val="0"/>
              </a:spcBef>
              <a:spcAft>
                <a:spcPts val="600"/>
              </a:spcAft>
              <a:buClrTx/>
              <a:buSzTx/>
              <a:buFontTx/>
              <a:buNone/>
              <a:tabLst/>
              <a:defRPr/>
            </a:pPr>
            <a:r>
              <a:rPr kumimoji="0" lang="en-NZ" sz="1100" b="1" i="0" u="none" strike="noStrike" kern="1200" cap="none" spc="0" normalizeH="0" baseline="0" noProof="0" dirty="0">
                <a:ln>
                  <a:noFill/>
                </a:ln>
                <a:solidFill>
                  <a:srgbClr val="10273C"/>
                </a:solidFill>
                <a:effectLst/>
                <a:uLnTx/>
                <a:uFillTx/>
                <a:latin typeface="Segoe UI Semibold" panose="020B0502040204020203" pitchFamily="34" charset="0"/>
                <a:ea typeface="+mn-ea"/>
                <a:cs typeface="Segoe UI Semibold" panose="020B0502040204020203" pitchFamily="34" charset="0"/>
              </a:rPr>
              <a:t>The Coaching Playbook provides a clear, practical framework to develop apprentices through instruction, coaching, and mentoring. These are critical skills and done well, they can become a competitive advantage in retaining staff. By applying the Coaching Playbook, employers:</a:t>
            </a:r>
          </a:p>
          <a:p>
            <a:pPr marL="171450" marR="0" lvl="0" indent="-171450" algn="l" defTabSz="457200" rtl="0" eaLnBrk="1" fontAlgn="auto" latinLnBrk="0" hangingPunct="1">
              <a:lnSpc>
                <a:spcPts val="1420"/>
              </a:lnSpc>
              <a:spcBef>
                <a:spcPts val="0"/>
              </a:spcBef>
              <a:spcAft>
                <a:spcPts val="600"/>
              </a:spcAft>
              <a:buClr>
                <a:srgbClr val="10273C"/>
              </a:buClr>
              <a:buSzPct val="90000"/>
              <a:buFont typeface="System Font Regular"/>
              <a:buChar char="►"/>
              <a:tabLst/>
              <a:defRPr/>
            </a:pPr>
            <a:r>
              <a:rPr kumimoji="0" lang="en-NZ" sz="1100" b="1" i="0" u="none" strike="noStrike" kern="1200" cap="none" spc="0" normalizeH="0" baseline="0" noProof="0" dirty="0">
                <a:ln>
                  <a:noFill/>
                </a:ln>
                <a:solidFill>
                  <a:srgbClr val="10273C"/>
                </a:solidFill>
                <a:effectLst/>
                <a:uLnTx/>
                <a:uFillTx/>
                <a:latin typeface="Segoe UI Semibold" panose="020B0502040204020203" pitchFamily="34" charset="0"/>
                <a:ea typeface="+mn-ea"/>
                <a:cs typeface="Segoe UI Semibold" panose="020B0502040204020203" pitchFamily="34" charset="0"/>
              </a:rPr>
              <a:t>gain productive, confident staff while apprentices see a clear career pathway, and</a:t>
            </a:r>
          </a:p>
          <a:p>
            <a:pPr marL="171450" marR="0" lvl="0" indent="-171450" algn="l" defTabSz="457200" rtl="0" eaLnBrk="1" fontAlgn="auto" latinLnBrk="0" hangingPunct="1">
              <a:lnSpc>
                <a:spcPts val="1420"/>
              </a:lnSpc>
              <a:spcBef>
                <a:spcPts val="0"/>
              </a:spcBef>
              <a:spcAft>
                <a:spcPts val="600"/>
              </a:spcAft>
              <a:buClr>
                <a:srgbClr val="10273C"/>
              </a:buClr>
              <a:buSzPct val="90000"/>
              <a:buFont typeface="System Font Regular"/>
              <a:buChar char="►"/>
              <a:tabLst/>
              <a:defRPr/>
            </a:pPr>
            <a:r>
              <a:rPr kumimoji="0" lang="en-NZ" sz="1100" b="1" i="0" u="none" strike="noStrike" kern="1200" cap="none" spc="0" normalizeH="0" baseline="0" noProof="0" dirty="0">
                <a:ln>
                  <a:noFill/>
                </a:ln>
                <a:solidFill>
                  <a:srgbClr val="10273C"/>
                </a:solidFill>
                <a:effectLst/>
                <a:uLnTx/>
                <a:uFillTx/>
                <a:latin typeface="Segoe UI Semibold" panose="020B0502040204020203" pitchFamily="34" charset="0"/>
                <a:ea typeface="+mn-ea"/>
                <a:cs typeface="Segoe UI Semibold" panose="020B0502040204020203" pitchFamily="34" charset="0"/>
              </a:rPr>
              <a:t>reduce costly mistakes, rework, and attrition by structuring training around proven stages of development.</a:t>
            </a:r>
          </a:p>
        </p:txBody>
      </p:sp>
      <p:sp>
        <p:nvSpPr>
          <p:cNvPr id="7" name="TextBox 6">
            <a:extLst>
              <a:ext uri="{FF2B5EF4-FFF2-40B4-BE49-F238E27FC236}">
                <a16:creationId xmlns:a16="http://schemas.microsoft.com/office/drawing/2014/main" id="{0FCF1269-E06C-EBE0-F9A4-19FB3F8E5AE6}"/>
              </a:ext>
            </a:extLst>
          </p:cNvPr>
          <p:cNvSpPr txBox="1"/>
          <p:nvPr/>
        </p:nvSpPr>
        <p:spPr>
          <a:xfrm>
            <a:off x="381000" y="2013011"/>
            <a:ext cx="2608385" cy="43088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Purpose of the </a:t>
            </a:r>
            <a:b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b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Coaching Playbook</a:t>
            </a:r>
          </a:p>
        </p:txBody>
      </p:sp>
      <p:sp>
        <p:nvSpPr>
          <p:cNvPr id="8" name="TextBox 7">
            <a:extLst>
              <a:ext uri="{FF2B5EF4-FFF2-40B4-BE49-F238E27FC236}">
                <a16:creationId xmlns:a16="http://schemas.microsoft.com/office/drawing/2014/main" id="{16136F02-0915-7F85-0CBE-207A9A1EE66A}"/>
              </a:ext>
            </a:extLst>
          </p:cNvPr>
          <p:cNvSpPr txBox="1"/>
          <p:nvPr/>
        </p:nvSpPr>
        <p:spPr>
          <a:xfrm>
            <a:off x="381001" y="549275"/>
            <a:ext cx="2667000" cy="1192634"/>
          </a:xfrm>
          <a:prstGeom prst="rect">
            <a:avLst/>
          </a:prstGeom>
          <a:noFill/>
        </p:spPr>
        <p:txBody>
          <a:bodyPr wrap="square" lIns="0" tIns="0" rIns="0" bIns="0" rtlCol="0">
            <a:spAutoFit/>
          </a:bodyPr>
          <a:lstStyle/>
          <a:p>
            <a:pPr marL="0" marR="0" lvl="0" indent="0" algn="l" defTabSz="457200" rtl="0" eaLnBrk="1" fontAlgn="auto" latinLnBrk="0" hangingPunct="1">
              <a:lnSpc>
                <a:spcPts val="3060"/>
              </a:lnSpc>
              <a:spcBef>
                <a:spcPts val="0"/>
              </a:spcBef>
              <a:spcAft>
                <a:spcPts val="0"/>
              </a:spcAft>
              <a:buClrTx/>
              <a:buSzTx/>
              <a:buFontTx/>
              <a:buNone/>
              <a:tabLst/>
              <a:defRPr/>
            </a:pPr>
            <a:r>
              <a:rPr kumimoji="0" lang="en-US" sz="2800" b="1" i="0" u="none" strike="noStrike" kern="1200" cap="none" spc="-1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Coaching Playbook </a:t>
            </a:r>
            <a:br>
              <a:rPr kumimoji="0" lang="en-US" sz="2800" b="1" i="0" u="none" strike="noStrike" kern="1200" cap="none" spc="-1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br>
            <a:r>
              <a:rPr kumimoji="0" lang="en-US" sz="2800" b="1" i="1" u="none" strike="noStrike" kern="1200" cap="none" spc="-10" normalizeH="0" baseline="0" noProof="0">
                <a:ln>
                  <a:noFill/>
                </a:ln>
                <a:solidFill>
                  <a:srgbClr val="10273C"/>
                </a:solidFill>
                <a:effectLst/>
                <a:uLnTx/>
                <a:uFillTx/>
                <a:latin typeface="Segoe UI Semibold" panose="020B0502040204020203" pitchFamily="34" charset="0"/>
                <a:ea typeface="+mn-ea"/>
                <a:cs typeface="Segoe UI Semibold" panose="020B0502040204020203" pitchFamily="34" charset="0"/>
              </a:rPr>
              <a:t>How-to guide</a:t>
            </a:r>
            <a:endParaRPr kumimoji="0" lang="en-US" sz="2800" b="1" i="1" u="none" strike="noStrike" kern="1200" cap="none" spc="0" normalizeH="0" baseline="0" noProof="0">
              <a:ln>
                <a:noFill/>
              </a:ln>
              <a:solidFill>
                <a:srgbClr val="10273C"/>
              </a:solidFill>
              <a:effectLst/>
              <a:uLnTx/>
              <a:uFillTx/>
              <a:latin typeface="Segoe UI Semibold" panose="020B0502040204020203" pitchFamily="34" charset="0"/>
              <a:ea typeface="+mn-ea"/>
              <a:cs typeface="Segoe UI Semibold" panose="020B0502040204020203" pitchFamily="34" charset="0"/>
            </a:endParaRPr>
          </a:p>
        </p:txBody>
      </p:sp>
      <p:sp>
        <p:nvSpPr>
          <p:cNvPr id="9" name="TextBox 8">
            <a:extLst>
              <a:ext uri="{FF2B5EF4-FFF2-40B4-BE49-F238E27FC236}">
                <a16:creationId xmlns:a16="http://schemas.microsoft.com/office/drawing/2014/main" id="{717BDE37-8089-0BC4-DD83-A1372170377D}"/>
              </a:ext>
            </a:extLst>
          </p:cNvPr>
          <p:cNvSpPr txBox="1"/>
          <p:nvPr/>
        </p:nvSpPr>
        <p:spPr>
          <a:xfrm>
            <a:off x="6753225" y="1182998"/>
            <a:ext cx="2808288" cy="4114725"/>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customise</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Tailor examples and drills to the specific trade (e.g. wiring checklists for electricians, joint diagrams for plumbers).</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Match feedback intensity to the apprentice’s confidence and stage.</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available resources—loaner tools, visual aids, senior staff—for your business context.</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Align mentoring conversations with your company’s future workforce needs.</a:t>
            </a:r>
          </a:p>
          <a:p>
            <a:pPr marL="0" marR="0" lvl="0" indent="0" algn="l" defTabSz="457200" rtl="0" eaLnBrk="1" fontAlgn="auto" latinLnBrk="0" hangingPunct="1">
              <a:lnSpc>
                <a:spcPts val="1520"/>
              </a:lnSpc>
              <a:spcBef>
                <a:spcPts val="120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Key elements of a strong playbook</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Consistency: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checklists, visual aids, and feedback loops.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Progression: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increase responsibility over time.</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Support: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provide safe practice environments and coaching conversations.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Future-focus: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link apprentices’ growth to long-term career pathways.</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endPar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TextBox 9">
            <a:extLst>
              <a:ext uri="{FF2B5EF4-FFF2-40B4-BE49-F238E27FC236}">
                <a16:creationId xmlns:a16="http://schemas.microsoft.com/office/drawing/2014/main" id="{F0D767BE-84FA-2862-A45E-DAB6F9FB1B79}"/>
              </a:ext>
            </a:extLst>
          </p:cNvPr>
          <p:cNvSpPr txBox="1"/>
          <p:nvPr/>
        </p:nvSpPr>
        <p:spPr>
          <a:xfrm>
            <a:off x="3548064" y="1182654"/>
            <a:ext cx="2844800" cy="3116238"/>
          </a:xfrm>
          <a:prstGeom prst="rect">
            <a:avLst/>
          </a:prstGeom>
          <a:noFill/>
        </p:spPr>
        <p:txBody>
          <a:bodyPr wrap="square" lIns="0" tIns="0" rIns="0" bIns="0">
            <a:sp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How to apply the Coaching Playbook</a:t>
            </a:r>
            <a:endParaRPr kumimoji="0" lang="en-NZ" sz="1400" b="1" i="0" u="none" strike="noStrike" kern="1200" cap="none" spc="-3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a:p>
            <a:pPr marL="228600" marR="0" lvl="0" indent="-228600" algn="l" defTabSz="457200" rtl="0" eaLnBrk="1" fontAlgn="auto" latinLnBrk="0" hangingPunct="1">
              <a:lnSpc>
                <a:spcPts val="1300"/>
              </a:lnSpc>
              <a:spcBef>
                <a:spcPts val="0"/>
              </a:spcBef>
              <a:spcAft>
                <a:spcPts val="600"/>
              </a:spcAft>
              <a:buClr>
                <a:srgbClr val="E2E228"/>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Instruction (</a:t>
            </a:r>
            <a:r>
              <a:rPr kumimoji="0" lang="en-NZ" sz="1000" b="1" i="0" u="none" strike="noStrike" kern="1200" cap="none" spc="10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12 months – “See, learn, do”):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focus on safe demonstration, structured tools and immediate feedback.</a:t>
            </a:r>
          </a:p>
          <a:p>
            <a:pPr marL="228600" marR="0" lvl="0" indent="-228600" algn="l" defTabSz="457200" rtl="0" eaLnBrk="1" fontAlgn="auto" latinLnBrk="0" hangingPunct="1">
              <a:lnSpc>
                <a:spcPts val="1300"/>
              </a:lnSpc>
              <a:spcBef>
                <a:spcPts val="0"/>
              </a:spcBef>
              <a:spcAft>
                <a:spcPts val="600"/>
              </a:spcAft>
              <a:buClr>
                <a:srgbClr val="E2E228"/>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Coaching (1</a:t>
            </a:r>
            <a:r>
              <a:rPr kumimoji="0" lang="en-NZ" sz="1000" b="1" i="0" u="none" strike="noStrike" kern="1200" cap="none" spc="10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2–</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36 months – “How would you do it?”):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shift responsibility gradually, using guided problem-solving and targeted practice.</a:t>
            </a:r>
          </a:p>
          <a:p>
            <a:pPr marL="228600" marR="0" lvl="0" indent="-228600" algn="l" defTabSz="457200" rtl="0" eaLnBrk="1" fontAlgn="auto" latinLnBrk="0" hangingPunct="1">
              <a:lnSpc>
                <a:spcPts val="1300"/>
              </a:lnSpc>
              <a:spcBef>
                <a:spcPts val="0"/>
              </a:spcBef>
              <a:spcAft>
                <a:spcPts val="1200"/>
              </a:spcAft>
              <a:buClr>
                <a:srgbClr val="E2E228"/>
              </a:buClr>
              <a:buSzTx/>
              <a:buFont typeface="+mj-lt"/>
              <a:buAutoNum type="arabicPeriod"/>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Mentoring (3</a:t>
            </a:r>
            <a:r>
              <a:rPr kumimoji="0" lang="en-NZ" sz="1000" b="1" i="0" u="none" strike="noStrike" kern="1200" cap="none" spc="10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6–4</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8 months – “How can </a:t>
            </a:r>
            <a:b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 help you?”):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prepare apprentices for leadership and long-term career growth.</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Review progress regularly and adapt methods to the apprentice’s pace and trade requirements.</a:t>
            </a:r>
          </a:p>
          <a:p>
            <a:pPr marL="0" marR="0" lvl="0" indent="0" algn="l" defTabSz="457200" rtl="0" eaLnBrk="1" fontAlgn="auto" latinLnBrk="0" hangingPunct="1">
              <a:lnSpc>
                <a:spcPts val="1520"/>
              </a:lnSpc>
              <a:spcBef>
                <a:spcPts val="0"/>
              </a:spcBef>
              <a:spcAft>
                <a:spcPts val="0"/>
              </a:spcAft>
              <a:buClrTx/>
              <a:buSzTx/>
              <a:buFontTx/>
              <a:buNone/>
              <a:tabLst/>
              <a:defRPr/>
            </a:pPr>
            <a:endParaRPr kumimoji="0" lang="en-NZ" sz="1400" b="1" i="0" u="none" strike="noStrike" kern="1200" cap="none" spc="-2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endParaRPr>
          </a:p>
        </p:txBody>
      </p:sp>
    </p:spTree>
    <p:extLst>
      <p:ext uri="{BB962C8B-B14F-4D97-AF65-F5344CB8AC3E}">
        <p14:creationId xmlns:p14="http://schemas.microsoft.com/office/powerpoint/2010/main" val="351759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6C5772-88DA-A052-E190-3F8087ABEF5B}"/>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5B1109A4-FD29-6230-476D-37A8F85EC4AE}"/>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BE72E5AE-C0D6-06EC-A96E-D528E7BDFCFB}"/>
              </a:ext>
            </a:extLst>
          </p:cNvPr>
          <p:cNvSpPr txBox="1"/>
          <p:nvPr/>
        </p:nvSpPr>
        <p:spPr>
          <a:xfrm>
            <a:off x="381000" y="469626"/>
            <a:ext cx="6011863"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Coaching Playbook – concepts</a:t>
            </a:r>
          </a:p>
        </p:txBody>
      </p:sp>
      <p:grpSp>
        <p:nvGrpSpPr>
          <p:cNvPr id="30" name="Group 29">
            <a:extLst>
              <a:ext uri="{FF2B5EF4-FFF2-40B4-BE49-F238E27FC236}">
                <a16:creationId xmlns:a16="http://schemas.microsoft.com/office/drawing/2014/main" id="{83783A4D-31A2-9A8D-5D3D-70593C0455D1}"/>
              </a:ext>
            </a:extLst>
          </p:cNvPr>
          <p:cNvGrpSpPr>
            <a:grpSpLocks noChangeAspect="1"/>
          </p:cNvGrpSpPr>
          <p:nvPr/>
        </p:nvGrpSpPr>
        <p:grpSpPr>
          <a:xfrm>
            <a:off x="266637" y="1516763"/>
            <a:ext cx="9842341" cy="4770702"/>
            <a:chOff x="297864" y="1295723"/>
            <a:chExt cx="10802792" cy="5236244"/>
          </a:xfrm>
        </p:grpSpPr>
        <p:grpSp>
          <p:nvGrpSpPr>
            <p:cNvPr id="7" name="Group 6">
              <a:extLst>
                <a:ext uri="{FF2B5EF4-FFF2-40B4-BE49-F238E27FC236}">
                  <a16:creationId xmlns:a16="http://schemas.microsoft.com/office/drawing/2014/main" id="{D8D3949B-D28F-48FF-7144-0232B03B1896}"/>
                </a:ext>
              </a:extLst>
            </p:cNvPr>
            <p:cNvGrpSpPr/>
            <p:nvPr/>
          </p:nvGrpSpPr>
          <p:grpSpPr>
            <a:xfrm>
              <a:off x="297864" y="1353521"/>
              <a:ext cx="5642711" cy="5178446"/>
              <a:chOff x="2875423" y="1651000"/>
              <a:chExt cx="6190025" cy="4942425"/>
            </a:xfrm>
          </p:grpSpPr>
          <p:grpSp>
            <p:nvGrpSpPr>
              <p:cNvPr id="8" name="Group 7">
                <a:extLst>
                  <a:ext uri="{FF2B5EF4-FFF2-40B4-BE49-F238E27FC236}">
                    <a16:creationId xmlns:a16="http://schemas.microsoft.com/office/drawing/2014/main" id="{1159BD53-5689-590B-795A-792250C05A90}"/>
                  </a:ext>
                </a:extLst>
              </p:cNvPr>
              <p:cNvGrpSpPr/>
              <p:nvPr/>
            </p:nvGrpSpPr>
            <p:grpSpPr>
              <a:xfrm>
                <a:off x="2875423" y="1672233"/>
                <a:ext cx="6123801" cy="4425960"/>
                <a:chOff x="4057984" y="1826848"/>
                <a:chExt cx="6404577" cy="4628891"/>
              </a:xfrm>
            </p:grpSpPr>
            <p:sp>
              <p:nvSpPr>
                <p:cNvPr id="20" name="TextBox 19">
                  <a:extLst>
                    <a:ext uri="{FF2B5EF4-FFF2-40B4-BE49-F238E27FC236}">
                      <a16:creationId xmlns:a16="http://schemas.microsoft.com/office/drawing/2014/main" id="{AAB80573-0DE5-2363-8801-5619B7D42ED9}"/>
                    </a:ext>
                  </a:extLst>
                </p:cNvPr>
                <p:cNvSpPr txBox="1"/>
                <p:nvPr/>
              </p:nvSpPr>
              <p:spPr>
                <a:xfrm rot="16200000">
                  <a:off x="3123556" y="4826078"/>
                  <a:ext cx="2217668" cy="348811"/>
                </a:xfrm>
                <a:prstGeom prst="rect">
                  <a:avLst/>
                </a:prstGeom>
                <a:noFill/>
                <a:ln>
                  <a:noFill/>
                </a:ln>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Skills Maturity</a:t>
                  </a:r>
                  <a:endParaRPr kumimoji="0" lang="en-AU"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1" name="TextBox 20">
                  <a:extLst>
                    <a:ext uri="{FF2B5EF4-FFF2-40B4-BE49-F238E27FC236}">
                      <a16:creationId xmlns:a16="http://schemas.microsoft.com/office/drawing/2014/main" id="{4CD7011D-AF08-36D0-BCAA-58A116CBBEFA}"/>
                    </a:ext>
                  </a:extLst>
                </p:cNvPr>
                <p:cNvSpPr txBox="1"/>
                <p:nvPr/>
              </p:nvSpPr>
              <p:spPr>
                <a:xfrm>
                  <a:off x="4393505" y="6152262"/>
                  <a:ext cx="622874" cy="303477"/>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Time</a:t>
                  </a:r>
                  <a:endParaRPr kumimoji="0" lang="en-AU"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22" name="Straight Connector 21">
                  <a:extLst>
                    <a:ext uri="{FF2B5EF4-FFF2-40B4-BE49-F238E27FC236}">
                      <a16:creationId xmlns:a16="http://schemas.microsoft.com/office/drawing/2014/main" id="{2884CB52-234F-D48B-E176-4C971115A927}"/>
                    </a:ext>
                  </a:extLst>
                </p:cNvPr>
                <p:cNvCxnSpPr>
                  <a:cxnSpLocks/>
                  <a:stCxn id="20" idx="3"/>
                </p:cNvCxnSpPr>
                <p:nvPr/>
              </p:nvCxnSpPr>
              <p:spPr>
                <a:xfrm flipV="1">
                  <a:off x="4232390" y="1826848"/>
                  <a:ext cx="3" cy="2064802"/>
                </a:xfrm>
                <a:prstGeom prst="line">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837CD09-61D6-CF59-482A-652C952570C6}"/>
                    </a:ext>
                  </a:extLst>
                </p:cNvPr>
                <p:cNvCxnSpPr>
                  <a:cxnSpLocks/>
                  <a:stCxn id="21" idx="3"/>
                </p:cNvCxnSpPr>
                <p:nvPr/>
              </p:nvCxnSpPr>
              <p:spPr>
                <a:xfrm>
                  <a:off x="5016378" y="6304001"/>
                  <a:ext cx="5446183" cy="2151"/>
                </a:xfrm>
                <a:prstGeom prst="line">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D6A68F51-B53E-3C94-C301-2D0EBA14B595}"/>
                  </a:ext>
                </a:extLst>
              </p:cNvPr>
              <p:cNvGrpSpPr/>
              <p:nvPr/>
            </p:nvGrpSpPr>
            <p:grpSpPr>
              <a:xfrm>
                <a:off x="3218092" y="6179887"/>
                <a:ext cx="5847356" cy="413538"/>
                <a:chOff x="2574925" y="305908"/>
                <a:chExt cx="5594261" cy="413538"/>
              </a:xfrm>
            </p:grpSpPr>
            <p:sp>
              <p:nvSpPr>
                <p:cNvPr id="16" name="Arrow: Chevron 68">
                  <a:extLst>
                    <a:ext uri="{FF2B5EF4-FFF2-40B4-BE49-F238E27FC236}">
                      <a16:creationId xmlns:a16="http://schemas.microsoft.com/office/drawing/2014/main" id="{B4094DD4-A3A8-752D-93DE-1E54CE2E8C58}"/>
                    </a:ext>
                  </a:extLst>
                </p:cNvPr>
                <p:cNvSpPr/>
                <p:nvPr/>
              </p:nvSpPr>
              <p:spPr>
                <a:xfrm>
                  <a:off x="2574925" y="305908"/>
                  <a:ext cx="1467981" cy="413538"/>
                </a:xfrm>
                <a:prstGeom prst="chevron">
                  <a:avLst>
                    <a:gd name="adj" fmla="val 31000"/>
                  </a:avLst>
                </a:prstGeom>
                <a:solidFill>
                  <a:srgbClr val="00A99D"/>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5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Familiarise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10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3–12 months</a:t>
                  </a:r>
                </a:p>
              </p:txBody>
            </p:sp>
            <p:sp>
              <p:nvSpPr>
                <p:cNvPr id="17" name="Arrow: Chevron 69">
                  <a:extLst>
                    <a:ext uri="{FF2B5EF4-FFF2-40B4-BE49-F238E27FC236}">
                      <a16:creationId xmlns:a16="http://schemas.microsoft.com/office/drawing/2014/main" id="{42AFBBC0-D67F-D48C-94EE-AC4FDD3652B4}"/>
                    </a:ext>
                  </a:extLst>
                </p:cNvPr>
                <p:cNvSpPr/>
                <p:nvPr/>
              </p:nvSpPr>
              <p:spPr>
                <a:xfrm>
                  <a:off x="3950352" y="305908"/>
                  <a:ext cx="1467981" cy="413538"/>
                </a:xfrm>
                <a:prstGeom prst="chevron">
                  <a:avLst>
                    <a:gd name="adj" fmla="val 31242"/>
                  </a:avLst>
                </a:prstGeom>
                <a:solidFill>
                  <a:srgbClr val="66686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5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10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12–36 months</a:t>
                  </a:r>
                </a:p>
              </p:txBody>
            </p:sp>
            <p:sp>
              <p:nvSpPr>
                <p:cNvPr id="18" name="Arrow: Chevron 70">
                  <a:extLst>
                    <a:ext uri="{FF2B5EF4-FFF2-40B4-BE49-F238E27FC236}">
                      <a16:creationId xmlns:a16="http://schemas.microsoft.com/office/drawing/2014/main" id="{FCA24CC7-E83E-0078-DB28-8B62D8977E16}"/>
                    </a:ext>
                  </a:extLst>
                </p:cNvPr>
                <p:cNvSpPr/>
                <p:nvPr/>
              </p:nvSpPr>
              <p:spPr>
                <a:xfrm>
                  <a:off x="6701205" y="305908"/>
                  <a:ext cx="1467981" cy="413538"/>
                </a:xfrm>
                <a:prstGeom prst="chevron">
                  <a:avLst>
                    <a:gd name="adj" fmla="val 31242"/>
                  </a:avLst>
                </a:prstGeom>
                <a:solidFill>
                  <a:srgbClr val="E2E228"/>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5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Return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10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48+ months</a:t>
                  </a:r>
                </a:p>
              </p:txBody>
            </p:sp>
            <p:sp>
              <p:nvSpPr>
                <p:cNvPr id="19" name="Arrow: Chevron 71">
                  <a:extLst>
                    <a:ext uri="{FF2B5EF4-FFF2-40B4-BE49-F238E27FC236}">
                      <a16:creationId xmlns:a16="http://schemas.microsoft.com/office/drawing/2014/main" id="{20994A3F-21A3-CD0C-8832-D666CD3A8285}"/>
                    </a:ext>
                  </a:extLst>
                </p:cNvPr>
                <p:cNvSpPr/>
                <p:nvPr/>
              </p:nvSpPr>
              <p:spPr>
                <a:xfrm>
                  <a:off x="5325779" y="305908"/>
                  <a:ext cx="1467981" cy="413538"/>
                </a:xfrm>
                <a:prstGeom prst="chevron">
                  <a:avLst>
                    <a:gd name="adj" fmla="val 31242"/>
                  </a:avLst>
                </a:prstGeom>
                <a:solidFill>
                  <a:srgbClr val="F05326"/>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5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Earn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10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36–48 months</a:t>
                  </a:r>
                </a:p>
              </p:txBody>
            </p:sp>
          </p:grpSp>
          <p:sp>
            <p:nvSpPr>
              <p:cNvPr id="10" name="Rectangle 9">
                <a:extLst>
                  <a:ext uri="{FF2B5EF4-FFF2-40B4-BE49-F238E27FC236}">
                    <a16:creationId xmlns:a16="http://schemas.microsoft.com/office/drawing/2014/main" id="{15EAFAB5-767B-1284-7AD6-C918BECB0CDC}"/>
                  </a:ext>
                </a:extLst>
              </p:cNvPr>
              <p:cNvSpPr/>
              <p:nvPr/>
            </p:nvSpPr>
            <p:spPr>
              <a:xfrm>
                <a:off x="3218092" y="1651000"/>
                <a:ext cx="5798909" cy="4132016"/>
              </a:xfrm>
              <a:prstGeom prst="rect">
                <a:avLst/>
              </a:prstGeom>
              <a:solidFill>
                <a:srgbClr val="00A99D">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121F57B3-ADA4-02F8-4C15-1FC62733E84B}"/>
                  </a:ext>
                </a:extLst>
              </p:cNvPr>
              <p:cNvSpPr/>
              <p:nvPr/>
            </p:nvSpPr>
            <p:spPr>
              <a:xfrm>
                <a:off x="3218093" y="4253127"/>
                <a:ext cx="3396067" cy="1529890"/>
              </a:xfrm>
              <a:prstGeom prst="rect">
                <a:avLst/>
              </a:prstGeom>
              <a:solidFill>
                <a:srgbClr val="00A99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D9AC5244-5448-AF70-6C40-9F6A45B1993F}"/>
                  </a:ext>
                </a:extLst>
              </p:cNvPr>
              <p:cNvSpPr txBox="1"/>
              <p:nvPr/>
            </p:nvSpPr>
            <p:spPr>
              <a:xfrm>
                <a:off x="3299461" y="1811020"/>
                <a:ext cx="4849750" cy="7576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Mentoring – “How can I help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A longer-term, relationship-drive interaction where a more experienced individual supports the mentee’s overall career or personal growth, offering guidance and sharing experiences.</a:t>
                </a:r>
                <a:endParaRPr kumimoji="0" lang="en-AU" sz="10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14" name="TextBox 13">
                <a:extLst>
                  <a:ext uri="{FF2B5EF4-FFF2-40B4-BE49-F238E27FC236}">
                    <a16:creationId xmlns:a16="http://schemas.microsoft.com/office/drawing/2014/main" id="{1296BCAD-585E-4F71-4D6D-968C4C4F73F5}"/>
                  </a:ext>
                </a:extLst>
              </p:cNvPr>
              <p:cNvSpPr txBox="1"/>
              <p:nvPr/>
            </p:nvSpPr>
            <p:spPr>
              <a:xfrm>
                <a:off x="3299461" y="2963822"/>
                <a:ext cx="3581400" cy="91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Coaching – “How would you do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A structured, short-term process led by a coach to help improve specific skills or achieve defined goals, typically through feedback and guided practice.</a:t>
                </a:r>
                <a:endParaRPr kumimoji="0" lang="en-AU" sz="10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E3C0F53F-C2AA-FBE0-EF47-3F8D8E7BA440}"/>
                  </a:ext>
                </a:extLst>
              </p:cNvPr>
              <p:cNvSpPr txBox="1"/>
              <p:nvPr/>
            </p:nvSpPr>
            <p:spPr>
              <a:xfrm>
                <a:off x="3311694" y="4372061"/>
                <a:ext cx="3223259" cy="7576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Instruction – “See, learn,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Direct teaching or training, usually with a focus on transferring specific knowledge or skills from the instructor to the learner.</a:t>
                </a:r>
                <a:endParaRPr kumimoji="0" lang="en-AU" sz="10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8CD58895-16E0-EBB1-65D8-AE06A0C5048C}"/>
                  </a:ext>
                </a:extLst>
              </p:cNvPr>
              <p:cNvSpPr/>
              <p:nvPr/>
            </p:nvSpPr>
            <p:spPr>
              <a:xfrm>
                <a:off x="3218093" y="2840778"/>
                <a:ext cx="4729565" cy="2942238"/>
              </a:xfrm>
              <a:prstGeom prst="rect">
                <a:avLst/>
              </a:prstGeom>
              <a:solidFill>
                <a:srgbClr val="00A99D">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4" name="TextBox 23">
              <a:extLst>
                <a:ext uri="{FF2B5EF4-FFF2-40B4-BE49-F238E27FC236}">
                  <a16:creationId xmlns:a16="http://schemas.microsoft.com/office/drawing/2014/main" id="{1CE77724-7A39-F9B9-E16A-38C3A9DF1B6B}"/>
                </a:ext>
              </a:extLst>
            </p:cNvPr>
            <p:cNvSpPr txBox="1"/>
            <p:nvPr/>
          </p:nvSpPr>
          <p:spPr>
            <a:xfrm>
              <a:off x="6015938" y="4134603"/>
              <a:ext cx="4497563" cy="14610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0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Instruction techniques </a:t>
              </a: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(Focus: transferring specific knowledge or skills)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Demonstration</a:t>
              </a: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 – The instructor shows exactly how to perform a task before the learner attempts it, ensuring they understand each step. Example: A plumbing trainer demonstrates soldering copper pipes, carefully showing correct heating and solder flow before the apprentice does it under supervision.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Direct instruction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Inquiry-based learning</a:t>
              </a:r>
            </a:p>
          </p:txBody>
        </p:sp>
        <p:sp>
          <p:nvSpPr>
            <p:cNvPr id="25" name="TextBox 24">
              <a:extLst>
                <a:ext uri="{FF2B5EF4-FFF2-40B4-BE49-F238E27FC236}">
                  <a16:creationId xmlns:a16="http://schemas.microsoft.com/office/drawing/2014/main" id="{3F95AC99-83E9-7613-9F02-CB1FE9DBD461}"/>
                </a:ext>
              </a:extLst>
            </p:cNvPr>
            <p:cNvSpPr txBox="1"/>
            <p:nvPr/>
          </p:nvSpPr>
          <p:spPr>
            <a:xfrm>
              <a:off x="6015938" y="2627440"/>
              <a:ext cx="4483828" cy="1461031"/>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0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Coaching techniques </a:t>
              </a: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(Focus: improving performance and skills)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Goal setting </a:t>
              </a: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 The coach works with the learner to define clear, measurable objectives to work toward in a set timeframe. </a:t>
              </a:r>
              <a:b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b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Example: An apprentice electrician agrees with their coach to master installing residential lighting circuits in one month, breaking this into weekly skill checkpoints.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Active listening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Providing feedback</a:t>
              </a:r>
            </a:p>
          </p:txBody>
        </p:sp>
        <p:sp>
          <p:nvSpPr>
            <p:cNvPr id="26" name="TextBox 25">
              <a:extLst>
                <a:ext uri="{FF2B5EF4-FFF2-40B4-BE49-F238E27FC236}">
                  <a16:creationId xmlns:a16="http://schemas.microsoft.com/office/drawing/2014/main" id="{642BF524-0668-D96F-E342-18BC66D855B3}"/>
                </a:ext>
              </a:extLst>
            </p:cNvPr>
            <p:cNvSpPr txBox="1"/>
            <p:nvPr/>
          </p:nvSpPr>
          <p:spPr>
            <a:xfrm>
              <a:off x="6012389" y="1295723"/>
              <a:ext cx="4355701" cy="1309015"/>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0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Mentoring techniques </a:t>
              </a: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(Focus: long-term development and growth)</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Storytelling </a:t>
              </a:r>
              <a:r>
                <a:rPr kumimoji="0" lang="en-NZ" sz="9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 The mentor shares real-life experiences to teach lessons and inspire the learner. Example: An electrician mentor recounts a challenging early-career fault-finding job, showing the value of persistence and methodical thinking.</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Networking facilitation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NZ" sz="9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Long-term goal guidance</a:t>
              </a:r>
            </a:p>
          </p:txBody>
        </p:sp>
        <p:grpSp>
          <p:nvGrpSpPr>
            <p:cNvPr id="27" name="Group 26">
              <a:extLst>
                <a:ext uri="{FF2B5EF4-FFF2-40B4-BE49-F238E27FC236}">
                  <a16:creationId xmlns:a16="http://schemas.microsoft.com/office/drawing/2014/main" id="{14D42EC2-697E-640B-2738-200F1C1ECFFB}"/>
                </a:ext>
              </a:extLst>
            </p:cNvPr>
            <p:cNvGrpSpPr/>
            <p:nvPr/>
          </p:nvGrpSpPr>
          <p:grpSpPr>
            <a:xfrm>
              <a:off x="590309" y="2600116"/>
              <a:ext cx="10510347" cy="1479794"/>
              <a:chOff x="435616" y="2532448"/>
              <a:chExt cx="11498718" cy="1479794"/>
            </a:xfrm>
          </p:grpSpPr>
          <p:cxnSp>
            <p:nvCxnSpPr>
              <p:cNvPr id="28" name="Straight Connector 27">
                <a:extLst>
                  <a:ext uri="{FF2B5EF4-FFF2-40B4-BE49-F238E27FC236}">
                    <a16:creationId xmlns:a16="http://schemas.microsoft.com/office/drawing/2014/main" id="{CC1274C8-A251-6125-7DC2-09CC04D6A4B6}"/>
                  </a:ext>
                </a:extLst>
              </p:cNvPr>
              <p:cNvCxnSpPr>
                <a:cxnSpLocks/>
              </p:cNvCxnSpPr>
              <p:nvPr/>
            </p:nvCxnSpPr>
            <p:spPr>
              <a:xfrm>
                <a:off x="441375" y="2532448"/>
                <a:ext cx="1149295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9EE1EC-EA12-0A28-1CBB-146AA99B3905}"/>
                  </a:ext>
                </a:extLst>
              </p:cNvPr>
              <p:cNvCxnSpPr>
                <a:cxnSpLocks/>
              </p:cNvCxnSpPr>
              <p:nvPr/>
            </p:nvCxnSpPr>
            <p:spPr>
              <a:xfrm>
                <a:off x="435616" y="4012242"/>
                <a:ext cx="1149295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51" name="TextBox 50">
            <a:extLst>
              <a:ext uri="{FF2B5EF4-FFF2-40B4-BE49-F238E27FC236}">
                <a16:creationId xmlns:a16="http://schemas.microsoft.com/office/drawing/2014/main" id="{17AAFFBE-DD83-4D4C-C8D2-C1E97DF984D2}"/>
              </a:ext>
            </a:extLst>
          </p:cNvPr>
          <p:cNvSpPr txBox="1"/>
          <p:nvPr/>
        </p:nvSpPr>
        <p:spPr>
          <a:xfrm>
            <a:off x="381000" y="1259813"/>
            <a:ext cx="6011863"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Coaching Playbook</a:t>
            </a:r>
          </a:p>
        </p:txBody>
      </p:sp>
    </p:spTree>
    <p:extLst>
      <p:ext uri="{BB962C8B-B14F-4D97-AF65-F5344CB8AC3E}">
        <p14:creationId xmlns:p14="http://schemas.microsoft.com/office/powerpoint/2010/main" val="336827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a:extLst>
              <a:ext uri="{FF2B5EF4-FFF2-40B4-BE49-F238E27FC236}">
                <a16:creationId xmlns:a16="http://schemas.microsoft.com/office/drawing/2014/main" id="{27024CF6-BD84-11F3-8EF1-EEEF14E55208}"/>
              </a:ext>
            </a:extLst>
          </p:cNvPr>
          <p:cNvSpPr/>
          <p:nvPr/>
        </p:nvSpPr>
        <p:spPr>
          <a:xfrm>
            <a:off x="284036" y="1232558"/>
            <a:ext cx="2820802" cy="452766"/>
          </a:xfrm>
          <a:prstGeom prst="homePlate">
            <a:avLst/>
          </a:prstGeom>
          <a:solidFill>
            <a:srgbClr val="E2E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266A862E-121D-17D1-AFA3-C7A458963A6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F2D38FA7-0E96-F327-314F-63D43FFB4676}"/>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320C4A34-C588-F526-84FE-0A50D2562B27}"/>
              </a:ext>
            </a:extLst>
          </p:cNvPr>
          <p:cNvSpPr txBox="1"/>
          <p:nvPr/>
        </p:nvSpPr>
        <p:spPr>
          <a:xfrm>
            <a:off x="381000" y="469626"/>
            <a:ext cx="6011863"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Coaching guides</a:t>
            </a:r>
          </a:p>
        </p:txBody>
      </p:sp>
      <p:sp>
        <p:nvSpPr>
          <p:cNvPr id="5" name="TextBox 4">
            <a:extLst>
              <a:ext uri="{FF2B5EF4-FFF2-40B4-BE49-F238E27FC236}">
                <a16:creationId xmlns:a16="http://schemas.microsoft.com/office/drawing/2014/main" id="{C2A26BF6-B5B7-0D0B-C7BD-5D7393AF1906}"/>
              </a:ext>
            </a:extLst>
          </p:cNvPr>
          <p:cNvSpPr txBox="1"/>
          <p:nvPr/>
        </p:nvSpPr>
        <p:spPr>
          <a:xfrm>
            <a:off x="368487" y="1861120"/>
            <a:ext cx="2820802" cy="4311080"/>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 Task demonstration with commentary</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absorb not just actions but the thinking behind them.</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builder demonstrates wall framing step-by-step, narrating measurements and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tool use.</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Prevents costly mistakes early.</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clarity and confidence to replicate correctly.</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2. Structured checklists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Creates consistent habits and reduces missed steps.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Electrical apprentice uses a wiring checklist: isolation, prep, connections, testing.</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Strong safety and quality compliance.</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Reduces anxiety and speeds mastery.</a:t>
            </a:r>
          </a:p>
          <a:p>
            <a:pPr marL="0" marR="0" lvl="0" indent="0" algn="l" defTabSz="457200"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37BA4B93-C830-D3CD-4511-26169F314B2E}"/>
              </a:ext>
            </a:extLst>
          </p:cNvPr>
          <p:cNvSpPr txBox="1"/>
          <p:nvPr/>
        </p:nvSpPr>
        <p:spPr>
          <a:xfrm>
            <a:off x="293975" y="1341438"/>
            <a:ext cx="2905252" cy="259045"/>
          </a:xfrm>
          <a:prstGeom prst="rect">
            <a:avLst/>
          </a:prstGeom>
          <a:noFill/>
        </p:spPr>
        <p:txBody>
          <a:bodyPr wrap="square">
            <a:spAutoFit/>
          </a:bodyPr>
          <a:lstStyle/>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4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Instruction (</a:t>
            </a:r>
            <a:r>
              <a:rPr kumimoji="0" lang="en-NZ" sz="1400" b="1" i="0" u="none" strike="noStrike" kern="1200" cap="none" spc="4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0–</a:t>
            </a:r>
            <a:r>
              <a:rPr kumimoji="0" lang="en-NZ" sz="14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12 months)</a:t>
            </a:r>
          </a:p>
        </p:txBody>
      </p:sp>
      <p:sp>
        <p:nvSpPr>
          <p:cNvPr id="10" name="TextBox 9">
            <a:extLst>
              <a:ext uri="{FF2B5EF4-FFF2-40B4-BE49-F238E27FC236}">
                <a16:creationId xmlns:a16="http://schemas.microsoft.com/office/drawing/2014/main" id="{74760921-7BC1-7BBC-C00A-7ECD6F703157}"/>
              </a:ext>
            </a:extLst>
          </p:cNvPr>
          <p:cNvSpPr txBox="1"/>
          <p:nvPr/>
        </p:nvSpPr>
        <p:spPr>
          <a:xfrm>
            <a:off x="3071192" y="1385996"/>
            <a:ext cx="1881808" cy="269626"/>
          </a:xfrm>
          <a:prstGeom prst="rect">
            <a:avLst/>
          </a:prstGeom>
          <a:noFill/>
        </p:spPr>
        <p:txBody>
          <a:bodyPr wrap="square">
            <a:spAutoFit/>
          </a:bodyPr>
          <a:lstStyle/>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8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“See, learn, do”</a:t>
            </a:r>
          </a:p>
        </p:txBody>
      </p:sp>
      <p:sp>
        <p:nvSpPr>
          <p:cNvPr id="12" name="TextBox 11">
            <a:extLst>
              <a:ext uri="{FF2B5EF4-FFF2-40B4-BE49-F238E27FC236}">
                <a16:creationId xmlns:a16="http://schemas.microsoft.com/office/drawing/2014/main" id="{718B81CB-C629-EF60-D620-C01156331090}"/>
              </a:ext>
            </a:extLst>
          </p:cNvPr>
          <p:cNvSpPr txBox="1"/>
          <p:nvPr/>
        </p:nvSpPr>
        <p:spPr>
          <a:xfrm>
            <a:off x="3548062" y="1861120"/>
            <a:ext cx="6025963" cy="4216951"/>
          </a:xfrm>
          <a:prstGeom prst="rect">
            <a:avLst/>
          </a:prstGeom>
          <a:noFill/>
        </p:spPr>
        <p:txBody>
          <a:bodyPr wrap="square" lIns="0" tIns="0" rIns="0" bIns="0" numCol="2"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3. Visual learning aids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Diagrams and photos reinforce complex verbal instructions.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Plumbing apprentice references diagrams of joint types during installations.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Saves time answering repeat questions.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Quick visual reinforcement under pressure.</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4. Immediate feedback loops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Real-time corrections prevent bad habits forming.</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Masonry apprentice corrected when mortar mix is too wet.</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Reduces waste and rework.</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Learns faster through clear cause-effect links.</a:t>
            </a:r>
          </a:p>
          <a:p>
            <a:pPr marL="0" marR="0" lvl="0" indent="0" algn="l" defTabSz="457200" rtl="0" eaLnBrk="1" fontAlgn="auto" latinLnBrk="0" hangingPunct="1">
              <a:lnSpc>
                <a:spcPts val="1250"/>
              </a:lnSpc>
              <a:spcBef>
                <a:spcPts val="600"/>
              </a:spcBef>
              <a:spcAft>
                <a:spcPts val="5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 Safe practice opportunities</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Risk-free spaces let apprentices' experiment and grow confidence.</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Electrical apprentice practices on mock boards before live wiring.</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Lowers accident costs.</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Gains mastery before tackling live jobs.</a:t>
            </a:r>
          </a:p>
          <a:p>
            <a:pPr marL="0" marR="0" lvl="0" indent="0" algn="l" defTabSz="457200" rtl="0" eaLnBrk="1" fontAlgn="auto" latinLnBrk="0" hangingPunct="1">
              <a:lnSpc>
                <a:spcPts val="1250"/>
              </a:lnSpc>
              <a:spcBef>
                <a:spcPts val="600"/>
              </a:spcBef>
              <a:spcAft>
                <a:spcPts val="5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6. Active listening rounds</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often feel intimidated speaking up, especially early on. Taking time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 listen builds trust and respect across generations.</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After demonstrating a task, the employer asks: “What part of that seemed most straightforward, and what part felt unclear?” and lets the apprentice answer fully without interruption.</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a culture of openness; reduces frustration when young apprentices feel unheard.</a:t>
            </a:r>
          </a:p>
          <a:p>
            <a:pPr marL="171450" marR="0" lvl="0" indent="-171450" algn="l" defTabSz="457200" rtl="0" eaLnBrk="1" fontAlgn="auto" latinLnBrk="0" hangingPunct="1">
              <a:lnSpc>
                <a:spcPts val="1250"/>
              </a:lnSpc>
              <a:spcBef>
                <a:spcPts val="0"/>
              </a:spcBef>
              <a:spcAft>
                <a:spcPts val="600"/>
              </a:spcAft>
              <a:buClr>
                <a:srgbClr val="E2E228"/>
              </a:buClr>
              <a:buSzPct val="90000"/>
              <a:buFont typeface="System Font Regular"/>
              <a:buChar char="►"/>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Feels respected, increasing confidence to speak up and ask questions.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endPar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79660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1C51-B5B6-C068-5C2A-2BEA556B9F90}"/>
            </a:ext>
          </a:extLst>
        </p:cNvPr>
        <p:cNvGrpSpPr/>
        <p:nvPr/>
      </p:nvGrpSpPr>
      <p:grpSpPr>
        <a:xfrm>
          <a:off x="0" y="0"/>
          <a:ext cx="0" cy="0"/>
          <a:chOff x="0" y="0"/>
          <a:chExt cx="0" cy="0"/>
        </a:xfrm>
      </p:grpSpPr>
      <p:sp>
        <p:nvSpPr>
          <p:cNvPr id="4" name="Pentagon 3">
            <a:extLst>
              <a:ext uri="{FF2B5EF4-FFF2-40B4-BE49-F238E27FC236}">
                <a16:creationId xmlns:a16="http://schemas.microsoft.com/office/drawing/2014/main" id="{F63E011C-9D94-6770-C733-40046A1F4411}"/>
              </a:ext>
            </a:extLst>
          </p:cNvPr>
          <p:cNvSpPr/>
          <p:nvPr/>
        </p:nvSpPr>
        <p:spPr>
          <a:xfrm>
            <a:off x="293975" y="879862"/>
            <a:ext cx="2820802" cy="452766"/>
          </a:xfrm>
          <a:prstGeom prst="homePlate">
            <a:avLst/>
          </a:prstGeom>
          <a:solidFill>
            <a:srgbClr val="E2E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71D59F12-6137-DA50-9633-77B57931E53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54408D02-8C7C-6A48-5DF0-9F6B4B3BC9F6}"/>
              </a:ext>
            </a:extLst>
          </p:cNvPr>
          <p:cNvSpPr>
            <a:spLocks noGrp="1"/>
          </p:cNvSpPr>
          <p:nvPr>
            <p:ph type="sldNum" sz="quarter" idx="4"/>
          </p:nvPr>
        </p:nvSpPr>
        <p:spPr>
          <a:xfrm>
            <a:off x="9574026" y="6488889"/>
            <a:ext cx="331974" cy="9935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D7E451EB-8FE2-BC8B-06EA-BA464F2AD965}"/>
              </a:ext>
            </a:extLst>
          </p:cNvPr>
          <p:cNvSpPr txBox="1"/>
          <p:nvPr/>
        </p:nvSpPr>
        <p:spPr>
          <a:xfrm>
            <a:off x="381000" y="1516790"/>
            <a:ext cx="9180513" cy="4304730"/>
          </a:xfrm>
          <a:prstGeom prst="rect">
            <a:avLst/>
          </a:prstGeom>
          <a:noFill/>
        </p:spPr>
        <p:txBody>
          <a:bodyPr wrap="square" lIns="0" tIns="0" rIns="0" bIns="0" numCol="3"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 Guided problem-solving questions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is having trouble with a tricky client, creating a potential relationship issue.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Plumbing coach asks: “How do you think we might best resolve this?” Coach uses experience to help the apprentice design an approach and role play/ dry run through with them.</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becomes able to manage customers.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Confidence in independent thinking.</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2. Video or photo self-review</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Seeing one’s own work improves technique.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Bricklaying apprentice reviews video of wall alignment.</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Higher workmanship quality.</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Objective view of errors and improvements.</a:t>
            </a:r>
          </a:p>
          <a:p>
            <a:pPr marL="0" marR="0" lvl="0" indent="0" algn="l" defTabSz="457200" rtl="0" eaLnBrk="1" fontAlgn="auto" latinLnBrk="0" hangingPunct="1">
              <a:lnSpc>
                <a:spcPts val="1300"/>
              </a:lnSpc>
              <a:spcBef>
                <a:spcPts val="0"/>
              </a:spcBef>
              <a:spcAft>
                <a:spcPts val="600"/>
              </a:spcAft>
              <a:buClrTx/>
              <a:buSzTx/>
              <a:buFontTx/>
              <a:buNone/>
              <a:tabLst/>
              <a:defRPr/>
            </a:pPr>
            <a:endPar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3. Progressive responsibility</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accountability through gradually larger tasks.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Electrical apprentice wires a small room with light oversight.</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Reduces supervision burden.</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Feels trusted, motivating stronger performance.</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4. Targeted skill drills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Focused repetition strengthens weak skills.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Carpentry apprentice repeats mitre joint cutting until precise.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Boosts productivity by mastering common tasks.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Gains speed and confidence in tricky areas.</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 Regular coaching conversations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Consolidates learning, sets goals, and tracks progress.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Weekly check-ins with masonry apprentice to review goals.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Keeps standards consistent.</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Clear support and direction.</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6. Generational bridge conversations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Midway through training, apprentices start forming their own approaches. Sharing perspectives helps build mutual respect across different work styles.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and apprentice take 10 minutes to discuss how jobs were done “back in the day” versus now (e.g., old tools vs digital apps). Apprentice shares how tech helps them, employer shares lessons about trade discipline.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Strengthens inter-generational understanding and reduces “young/new vs. old/experienced” tensions.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2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Learns respect for trade traditions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while also seeing their modern skills valued.</a:t>
            </a:r>
          </a:p>
        </p:txBody>
      </p:sp>
      <p:sp>
        <p:nvSpPr>
          <p:cNvPr id="8" name="TextBox 7">
            <a:extLst>
              <a:ext uri="{FF2B5EF4-FFF2-40B4-BE49-F238E27FC236}">
                <a16:creationId xmlns:a16="http://schemas.microsoft.com/office/drawing/2014/main" id="{A4EC1BC9-5ED7-7751-F4D3-F144E4F79BAD}"/>
              </a:ext>
            </a:extLst>
          </p:cNvPr>
          <p:cNvSpPr txBox="1"/>
          <p:nvPr/>
        </p:nvSpPr>
        <p:spPr>
          <a:xfrm>
            <a:off x="293975" y="997108"/>
            <a:ext cx="2905252" cy="259045"/>
          </a:xfrm>
          <a:prstGeom prst="rect">
            <a:avLst/>
          </a:prstGeom>
          <a:noFill/>
        </p:spPr>
        <p:txBody>
          <a:bodyPr wrap="square">
            <a:spAutoFit/>
          </a:bodyPr>
          <a:lstStyle/>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4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Coaching (12</a:t>
            </a:r>
            <a:r>
              <a:rPr kumimoji="0" lang="en-NZ" sz="1400" b="1" i="0" u="none" strike="noStrike" kern="1200" cap="none" spc="4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a:t>
            </a:r>
            <a:r>
              <a:rPr kumimoji="0" lang="en-NZ" sz="14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36 months)</a:t>
            </a:r>
          </a:p>
        </p:txBody>
      </p:sp>
      <p:sp>
        <p:nvSpPr>
          <p:cNvPr id="10" name="TextBox 9">
            <a:extLst>
              <a:ext uri="{FF2B5EF4-FFF2-40B4-BE49-F238E27FC236}">
                <a16:creationId xmlns:a16="http://schemas.microsoft.com/office/drawing/2014/main" id="{FF1A6093-75EA-2BAE-B255-C85DC248B778}"/>
              </a:ext>
            </a:extLst>
          </p:cNvPr>
          <p:cNvSpPr txBox="1"/>
          <p:nvPr/>
        </p:nvSpPr>
        <p:spPr>
          <a:xfrm>
            <a:off x="3071192" y="1041666"/>
            <a:ext cx="2787156" cy="269626"/>
          </a:xfrm>
          <a:prstGeom prst="rect">
            <a:avLst/>
          </a:prstGeom>
          <a:noFill/>
        </p:spPr>
        <p:txBody>
          <a:bodyPr wrap="square">
            <a:spAutoFit/>
          </a:bodyPr>
          <a:lstStyle/>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8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“How would you do it?”</a:t>
            </a:r>
          </a:p>
        </p:txBody>
      </p:sp>
    </p:spTree>
    <p:extLst>
      <p:ext uri="{BB962C8B-B14F-4D97-AF65-F5344CB8AC3E}">
        <p14:creationId xmlns:p14="http://schemas.microsoft.com/office/powerpoint/2010/main" val="350734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2AAB-E7BF-8384-9DAF-C2D0BE1B59E5}"/>
            </a:ext>
          </a:extLst>
        </p:cNvPr>
        <p:cNvGrpSpPr/>
        <p:nvPr/>
      </p:nvGrpSpPr>
      <p:grpSpPr>
        <a:xfrm>
          <a:off x="0" y="0"/>
          <a:ext cx="0" cy="0"/>
          <a:chOff x="0" y="0"/>
          <a:chExt cx="0" cy="0"/>
        </a:xfrm>
      </p:grpSpPr>
      <p:sp>
        <p:nvSpPr>
          <p:cNvPr id="4" name="Pentagon 3">
            <a:extLst>
              <a:ext uri="{FF2B5EF4-FFF2-40B4-BE49-F238E27FC236}">
                <a16:creationId xmlns:a16="http://schemas.microsoft.com/office/drawing/2014/main" id="{86400985-03C3-8B26-C82C-A7CF28208EDD}"/>
              </a:ext>
            </a:extLst>
          </p:cNvPr>
          <p:cNvSpPr/>
          <p:nvPr/>
        </p:nvSpPr>
        <p:spPr>
          <a:xfrm>
            <a:off x="284036" y="883393"/>
            <a:ext cx="2820802" cy="452766"/>
          </a:xfrm>
          <a:prstGeom prst="homePlate">
            <a:avLst/>
          </a:prstGeom>
          <a:solidFill>
            <a:srgbClr val="E2E2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93445287-9DBA-35A8-D7DE-64FCA8B4C73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9449DE1B-C0FC-D64A-D6BE-D2F7E59D73A1}"/>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C3C0D87A-59A6-2F7F-F3BC-1A45C71FF7CC}"/>
              </a:ext>
            </a:extLst>
          </p:cNvPr>
          <p:cNvSpPr txBox="1"/>
          <p:nvPr/>
        </p:nvSpPr>
        <p:spPr>
          <a:xfrm>
            <a:off x="381000" y="1521473"/>
            <a:ext cx="9180513" cy="4304730"/>
          </a:xfrm>
          <a:prstGeom prst="rect">
            <a:avLst/>
          </a:prstGeom>
          <a:noFill/>
        </p:spPr>
        <p:txBody>
          <a:bodyPr wrap="square" lIns="0" tIns="0" rIns="0" bIns="0" numCol="3"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 Career pathway conversations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Shows apprentices future opportunities and motivates retention.</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Electrician discusses options like self-employment or automation specialisation.</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Retains ambitious staff.</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Clear goals and motivation.</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2. Shadowing senior roles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Expands learning beyond tools into business and client work.</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Carpentry apprentice shadows in client quoting meetings.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future leaders with broader business skills.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Gains exposure to management tasks.</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3. Peer teaching opportunities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Teaching others cements knowledge and builds leadership.</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Plumbing apprentice trains a new recruit on cutting and joining.</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Spreads training load.</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authority and confidence.</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4. Professional networking introductions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Opens access to industry contacts and credibility.</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Masonry apprentice introduced to Master Builders Association events.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Strengthens company reputation.</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Expands career options.</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 Reflective goal setting</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Encourages ownership of career direction.</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Mentor asks: “Where do you want to be in five years?” and sets steps for licensing.</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Keeps apprentices aligned to company growth.</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a personal roadmap and motivation.</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6. Personal values alignment</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Why: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Senior apprentices are preparing for leadership and career choices. Understanding values builds loyalty and helps employers guide them into roles that fit both personal goals and business needs.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Example: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asks: “What kind of work environment do you see yourself thriving in?” and connects this to opportunities within the business (e.g., mentoring new staff, taking on eco-friendly projects, client leadership).</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Employer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retention by showing apprentices a future they can believe in within the business.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Apprentice value: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Gains clarity on how their personal identity and values connect with their trade career.</a:t>
            </a:r>
          </a:p>
        </p:txBody>
      </p:sp>
      <p:sp>
        <p:nvSpPr>
          <p:cNvPr id="8" name="TextBox 7">
            <a:extLst>
              <a:ext uri="{FF2B5EF4-FFF2-40B4-BE49-F238E27FC236}">
                <a16:creationId xmlns:a16="http://schemas.microsoft.com/office/drawing/2014/main" id="{9F29E3AD-F5E3-0C10-064D-F1A6793FCC5A}"/>
              </a:ext>
            </a:extLst>
          </p:cNvPr>
          <p:cNvSpPr txBox="1"/>
          <p:nvPr/>
        </p:nvSpPr>
        <p:spPr>
          <a:xfrm>
            <a:off x="293975" y="1001791"/>
            <a:ext cx="2905252" cy="259045"/>
          </a:xfrm>
          <a:prstGeom prst="rect">
            <a:avLst/>
          </a:prstGeom>
          <a:noFill/>
        </p:spPr>
        <p:txBody>
          <a:bodyPr wrap="square">
            <a:spAutoFit/>
          </a:bodyPr>
          <a:lstStyle/>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4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Mentoring (36</a:t>
            </a:r>
            <a:r>
              <a:rPr kumimoji="0" lang="en-NZ" sz="1400" b="1" i="0" u="none" strike="noStrike" kern="1200" cap="none" spc="4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a:t>
            </a:r>
            <a:r>
              <a:rPr kumimoji="0" lang="en-NZ" sz="14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48 months)</a:t>
            </a:r>
          </a:p>
        </p:txBody>
      </p:sp>
      <p:sp>
        <p:nvSpPr>
          <p:cNvPr id="10" name="TextBox 9">
            <a:extLst>
              <a:ext uri="{FF2B5EF4-FFF2-40B4-BE49-F238E27FC236}">
                <a16:creationId xmlns:a16="http://schemas.microsoft.com/office/drawing/2014/main" id="{748D6F41-62DC-D1DC-52C5-F81D68BF6C73}"/>
              </a:ext>
            </a:extLst>
          </p:cNvPr>
          <p:cNvSpPr txBox="1"/>
          <p:nvPr/>
        </p:nvSpPr>
        <p:spPr>
          <a:xfrm>
            <a:off x="3071192" y="1046349"/>
            <a:ext cx="2787156" cy="269626"/>
          </a:xfrm>
          <a:prstGeom prst="rect">
            <a:avLst/>
          </a:prstGeom>
          <a:noFill/>
        </p:spPr>
        <p:txBody>
          <a:bodyPr wrap="square">
            <a:spAutoFit/>
          </a:bodyPr>
          <a:lstStyle/>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800" b="1" i="1"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“How can I help you?”</a:t>
            </a:r>
          </a:p>
        </p:txBody>
      </p:sp>
    </p:spTree>
    <p:extLst>
      <p:ext uri="{BB962C8B-B14F-4D97-AF65-F5344CB8AC3E}">
        <p14:creationId xmlns:p14="http://schemas.microsoft.com/office/powerpoint/2010/main" val="33818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BF1B70-7B9E-3443-9743-F38C2BF0F72B}"/>
              </a:ext>
            </a:extLst>
          </p:cNvPr>
          <p:cNvSpPr/>
          <p:nvPr/>
        </p:nvSpPr>
        <p:spPr>
          <a:xfrm>
            <a:off x="6751638" y="1046579"/>
            <a:ext cx="2808288" cy="2815416"/>
          </a:xfrm>
          <a:prstGeom prst="rect">
            <a:avLst/>
          </a:prstGeom>
          <a:solidFill>
            <a:srgbClr val="E2E22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6003FB3-B476-B8EB-7EC3-C4CDE00F9681}"/>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08C820E6-D535-629F-733F-6F5E4EB0DEB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6A90B8D6-EDCD-5A34-AACF-42BB7557C4CA}"/>
              </a:ext>
            </a:extLst>
          </p:cNvPr>
          <p:cNvSpPr txBox="1"/>
          <p:nvPr/>
        </p:nvSpPr>
        <p:spPr>
          <a:xfrm>
            <a:off x="381000" y="1187446"/>
            <a:ext cx="2643728" cy="485289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Example in practice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plumbing employer introduces an apprentice to pipe-joining through:</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demonstration with commentary (showing correct grip and torque).</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diagram reference sheet for joint types.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supervised trial, with immediate correction if joints leak, and</a:t>
            </a:r>
          </a:p>
          <a:p>
            <a:pPr marL="171450" marR="0" lvl="0" indent="-171450" algn="l" defTabSz="457200" rtl="0" eaLnBrk="1" fontAlgn="auto" latinLnBrk="0" hangingPunct="1">
              <a:lnSpc>
                <a:spcPts val="1300"/>
              </a:lnSpc>
              <a:spcBef>
                <a:spcPts val="0"/>
              </a:spcBef>
              <a:spcAft>
                <a:spcPts val="12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follow-up coaching conversation asking: “How would you diagnose this leak next time?”</a:t>
            </a: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Later, the apprentice is invited to shadow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during client meetings to see the business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side of the trade.</a:t>
            </a:r>
          </a:p>
          <a:p>
            <a:pPr marL="0" marR="0" lvl="0" indent="0" algn="l" defTabSz="457200" rtl="0" eaLnBrk="1" fontAlgn="auto" latinLnBrk="0" hangingPunct="1">
              <a:lnSpc>
                <a:spcPts val="1300"/>
              </a:lnSpc>
              <a:spcBef>
                <a:spcPts val="0"/>
              </a:spcBef>
              <a:spcAft>
                <a:spcPts val="1200"/>
              </a:spcAft>
              <a:buClrTx/>
              <a:buSzTx/>
              <a:buFontTx/>
              <a:buNone/>
              <a:tabLst/>
              <a:defRPr/>
            </a:pPr>
            <a:endPar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FBE20C7C-C083-EC0A-ABD5-5C990923C01F}"/>
              </a:ext>
            </a:extLst>
          </p:cNvPr>
          <p:cNvSpPr txBox="1"/>
          <p:nvPr/>
        </p:nvSpPr>
        <p:spPr>
          <a:xfrm>
            <a:off x="3554718" y="1215445"/>
            <a:ext cx="2838145" cy="4114725"/>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300"/>
              </a:lnSpc>
              <a:spcBef>
                <a:spcPts val="60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Linkages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Incentives: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who show progress can be trusted with higher-value work earlier.</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Progression: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structured development leads to faster readiness for independent work and supervisory roles.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Systems: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connect playbook stages to pay reviews, recognition programmes, or industry licensing requirements.</a:t>
            </a:r>
          </a:p>
          <a:p>
            <a:pPr marL="0" marR="0" lvl="0" indent="0" algn="l" defTabSz="457200" rtl="0" eaLnBrk="1" fontAlgn="auto" latinLnBrk="0" hangingPunct="1">
              <a:lnSpc>
                <a:spcPts val="1520"/>
              </a:lnSpc>
              <a:spcBef>
                <a:spcPts val="120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Employer benefits</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Reduced supervision costs and rework.</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Safer worksites and stronger compliance.</a:t>
            </a:r>
          </a:p>
          <a:p>
            <a:pPr marL="171450" marR="0" lvl="0" indent="-17145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Retention of motivated, career-minded staff.</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endPar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7354E410-CEB7-FDAD-7317-0F24EB418291}"/>
              </a:ext>
            </a:extLst>
          </p:cNvPr>
          <p:cNvSpPr txBox="1"/>
          <p:nvPr/>
        </p:nvSpPr>
        <p:spPr>
          <a:xfrm>
            <a:off x="6922853" y="1185835"/>
            <a:ext cx="2317967" cy="281541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520"/>
              </a:lnSpc>
              <a:spcBef>
                <a:spcPts val="0"/>
              </a:spcBef>
              <a:spcAft>
                <a:spcPts val="120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Tips for success</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Keep feedback immediate, specific, and constructive.</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Use checklists and visuals to reduce repeat questions.</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Celebrate small wins to keep motivation high.</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Rotate apprentices across varied tasks to accelerate learning.</a:t>
            </a:r>
          </a:p>
          <a:p>
            <a:pPr marL="172800" marR="0" lvl="0" indent="-172800" algn="l" defTabSz="457200" rtl="0" eaLnBrk="1" fontAlgn="auto" latinLnBrk="0" hangingPunct="1">
              <a:lnSpc>
                <a:spcPts val="1300"/>
              </a:lnSpc>
              <a:spcBef>
                <a:spcPts val="0"/>
              </a:spcBef>
              <a:spcAft>
                <a:spcPts val="600"/>
              </a:spcAft>
              <a:buClr>
                <a:srgbClr val="E2E228"/>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Keep career pathway conversations open—apprentices value seeing the bigger picture.</a:t>
            </a:r>
          </a:p>
        </p:txBody>
      </p:sp>
      <p:pic>
        <p:nvPicPr>
          <p:cNvPr id="10" name="Picture 9">
            <a:extLst>
              <a:ext uri="{FF2B5EF4-FFF2-40B4-BE49-F238E27FC236}">
                <a16:creationId xmlns:a16="http://schemas.microsoft.com/office/drawing/2014/main" id="{F5E1BBB5-FCF2-BCD8-8A8E-993EA733FA54}"/>
              </a:ext>
            </a:extLst>
          </p:cNvPr>
          <p:cNvPicPr>
            <a:picLocks noChangeAspect="1"/>
          </p:cNvPicPr>
          <p:nvPr/>
        </p:nvPicPr>
        <p:blipFill>
          <a:blip r:embed="rId2"/>
          <a:stretch>
            <a:fillRect/>
          </a:stretch>
        </p:blipFill>
        <p:spPr>
          <a:xfrm>
            <a:off x="9070176" y="1185835"/>
            <a:ext cx="330197" cy="330197"/>
          </a:xfrm>
          <a:prstGeom prst="rect">
            <a:avLst/>
          </a:prstGeom>
        </p:spPr>
      </p:pic>
    </p:spTree>
    <p:extLst>
      <p:ext uri="{BB962C8B-B14F-4D97-AF65-F5344CB8AC3E}">
        <p14:creationId xmlns:p14="http://schemas.microsoft.com/office/powerpoint/2010/main" val="3028717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numCol="3" spcCol="360000" rtlCol="0">
        <a:noAutofit/>
      </a:bodyPr>
      <a:lstStyle>
        <a:defPPr algn="l">
          <a:lnSpc>
            <a:spcPts val="1300"/>
          </a:lnSpc>
          <a:spcAft>
            <a:spcPts val="600"/>
          </a:spcAft>
          <a:defRPr sz="1000" b="1"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5C0B61E77FB4794DB78E7976197F1" ma:contentTypeVersion="22" ma:contentTypeDescription="Create a new document." ma:contentTypeScope="" ma:versionID="4df7b5572737568c08fd6f5c5bcddf1d">
  <xsd:schema xmlns:xsd="http://www.w3.org/2001/XMLSchema" xmlns:xs="http://www.w3.org/2001/XMLSchema" xmlns:p="http://schemas.microsoft.com/office/2006/metadata/properties" xmlns:ns2="5f5abf06-34ba-4fcf-8754-5b64340556e4" xmlns:ns3="ea7a09f2-b8a1-4fbf-adfd-e286ce2b53cb" targetNamespace="http://schemas.microsoft.com/office/2006/metadata/properties" ma:root="true" ma:fieldsID="97981a21b0bd0a228b03fda65a12acba" ns2:_="" ns3:_="">
    <xsd:import namespace="5f5abf06-34ba-4fcf-8754-5b64340556e4"/>
    <xsd:import namespace="ea7a09f2-b8a1-4fbf-adfd-e286ce2b53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3:ArchiveProject" minOccurs="0"/>
                <xsd:element ref="ns2:MediaServiceObjectDetectorVersions" minOccurs="0"/>
                <xsd:element ref="ns2:Dat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abf06-34ba-4fcf-8754-5b6434055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3efed-c0ca-4f15-ac61-7d69f3171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7a09f2-b8a1-4fbf-adfd-e286ce2b53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aacad0-4e2b-4935-9afb-6cbf22aee123}" ma:internalName="TaxCatchAll" ma:showField="CatchAllData" ma:web="ea7a09f2-b8a1-4fbf-adfd-e286ce2b53cb">
      <xsd:complexType>
        <xsd:complexContent>
          <xsd:extension base="dms:MultiChoiceLookup">
            <xsd:sequence>
              <xsd:element name="Value" type="dms:Lookup" maxOccurs="unbounded" minOccurs="0" nillable="true"/>
            </xsd:sequence>
          </xsd:extension>
        </xsd:complexContent>
      </xsd:complexType>
    </xsd:element>
    <xsd:element name="ArchiveProject" ma:index="24" nillable="true" ma:displayName="ArchiveProject" ma:default="no" ma:description="Set this to yes to Archive a Project" ma:format="Dropdown" ma:indexed="true" ma:internalName="ArchiveProject">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Project xmlns="ea7a09f2-b8a1-4fbf-adfd-e286ce2b53cb">no</ArchiveProject>
    <Date xmlns="5f5abf06-34ba-4fcf-8754-5b64340556e4" xsi:nil="true"/>
    <lcf76f155ced4ddcb4097134ff3c332f xmlns="5f5abf06-34ba-4fcf-8754-5b64340556e4">
      <Terms xmlns="http://schemas.microsoft.com/office/infopath/2007/PartnerControls"/>
    </lcf76f155ced4ddcb4097134ff3c332f>
    <TaxCatchAll xmlns="ea7a09f2-b8a1-4fbf-adfd-e286ce2b53cb" xsi:nil="true"/>
  </documentManagement>
</p:properties>
</file>

<file path=customXml/itemProps1.xml><?xml version="1.0" encoding="utf-8"?>
<ds:datastoreItem xmlns:ds="http://schemas.openxmlformats.org/officeDocument/2006/customXml" ds:itemID="{E7A4B4DC-912E-479D-B6CC-02F8A2CF27C0}"/>
</file>

<file path=customXml/itemProps2.xml><?xml version="1.0" encoding="utf-8"?>
<ds:datastoreItem xmlns:ds="http://schemas.openxmlformats.org/officeDocument/2006/customXml" ds:itemID="{8D44443C-E6CA-40B3-A449-30D54F9177BF}"/>
</file>

<file path=customXml/itemProps3.xml><?xml version="1.0" encoding="utf-8"?>
<ds:datastoreItem xmlns:ds="http://schemas.openxmlformats.org/officeDocument/2006/customXml" ds:itemID="{B8D83D42-C943-49AE-B129-B0638C0F2CA5}"/>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otalTime>0</TotalTime>
  <Words>1887</Words>
  <Application>Microsoft Office PowerPoint</Application>
  <PresentationFormat>A4 Paper (210x297 mm)</PresentationFormat>
  <Paragraphs>185</Paragraphs>
  <Slides>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Aptos</vt:lpstr>
      <vt:lpstr>Aptos Display</vt:lpstr>
      <vt:lpstr>Arial</vt:lpstr>
      <vt:lpstr>Calibri</vt:lpstr>
      <vt:lpstr>Segoe UI</vt:lpstr>
      <vt:lpstr>Segoe UI Black</vt:lpstr>
      <vt:lpstr>Segoe UI Semibold</vt:lpstr>
      <vt:lpstr>System Font Regular</vt:lpstr>
      <vt:lpstr>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Stack</dc:creator>
  <cp:lastModifiedBy>Sean Stack</cp:lastModifiedBy>
  <cp:revision>1</cp:revision>
  <dcterms:created xsi:type="dcterms:W3CDTF">2025-11-05T00:47:52Z</dcterms:created>
  <dcterms:modified xsi:type="dcterms:W3CDTF">2025-11-05T00:48:29Z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0x0101000175C0B61E77FB4794DB78E7976197F1</vt:lpwstr>
  </property>
</Properties>
</file>