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85" r:id="rId3"/>
    <p:sldId id="286" r:id="rId4"/>
    <p:sldId id="289" r:id="rId5"/>
    <p:sldId id="290" r:id="rId6"/>
    <p:sldId id="291" r:id="rId7"/>
    <p:sldId id="292" r:id="rId8"/>
    <p:sldId id="293" r:id="rId9"/>
    <p:sldId id="294" r:id="rId10"/>
    <p:sldId id="287" r:id="rId11"/>
    <p:sldId id="288" r:id="rId1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F86A5-9FFB-468A-8491-0EA2A747F54D}" v="2" dt="2025-11-05T00:39:47.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41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ack" userId="90ad78f2-bd7c-4486-aa7b-60c179258bd2" providerId="ADAL" clId="{7DD5137D-762F-4AAE-B787-3F07ED828ACE}"/>
    <pc:docChg chg="addSld modSld">
      <pc:chgData name="Sean Stack" userId="90ad78f2-bd7c-4486-aa7b-60c179258bd2" providerId="ADAL" clId="{7DD5137D-762F-4AAE-B787-3F07ED828ACE}" dt="2025-11-05T00:39:47.404" v="0"/>
      <pc:docMkLst>
        <pc:docMk/>
      </pc:docMkLst>
      <pc:sldChg chg="add">
        <pc:chgData name="Sean Stack" userId="90ad78f2-bd7c-4486-aa7b-60c179258bd2" providerId="ADAL" clId="{7DD5137D-762F-4AAE-B787-3F07ED828ACE}" dt="2025-11-05T00:39:47.404" v="0"/>
        <pc:sldMkLst>
          <pc:docMk/>
          <pc:sldMk cId="2807119037" sldId="285"/>
        </pc:sldMkLst>
      </pc:sldChg>
      <pc:sldChg chg="add">
        <pc:chgData name="Sean Stack" userId="90ad78f2-bd7c-4486-aa7b-60c179258bd2" providerId="ADAL" clId="{7DD5137D-762F-4AAE-B787-3F07ED828ACE}" dt="2025-11-05T00:39:47.404" v="0"/>
        <pc:sldMkLst>
          <pc:docMk/>
          <pc:sldMk cId="8182702" sldId="286"/>
        </pc:sldMkLst>
      </pc:sldChg>
      <pc:sldChg chg="add">
        <pc:chgData name="Sean Stack" userId="90ad78f2-bd7c-4486-aa7b-60c179258bd2" providerId="ADAL" clId="{7DD5137D-762F-4AAE-B787-3F07ED828ACE}" dt="2025-11-05T00:39:47.404" v="0"/>
        <pc:sldMkLst>
          <pc:docMk/>
          <pc:sldMk cId="2257911758" sldId="287"/>
        </pc:sldMkLst>
      </pc:sldChg>
      <pc:sldChg chg="add">
        <pc:chgData name="Sean Stack" userId="90ad78f2-bd7c-4486-aa7b-60c179258bd2" providerId="ADAL" clId="{7DD5137D-762F-4AAE-B787-3F07ED828ACE}" dt="2025-11-05T00:39:47.404" v="0"/>
        <pc:sldMkLst>
          <pc:docMk/>
          <pc:sldMk cId="4103393481" sldId="288"/>
        </pc:sldMkLst>
      </pc:sldChg>
      <pc:sldChg chg="add">
        <pc:chgData name="Sean Stack" userId="90ad78f2-bd7c-4486-aa7b-60c179258bd2" providerId="ADAL" clId="{7DD5137D-762F-4AAE-B787-3F07ED828ACE}" dt="2025-11-05T00:39:47.404" v="0"/>
        <pc:sldMkLst>
          <pc:docMk/>
          <pc:sldMk cId="960678465" sldId="289"/>
        </pc:sldMkLst>
      </pc:sldChg>
      <pc:sldChg chg="add">
        <pc:chgData name="Sean Stack" userId="90ad78f2-bd7c-4486-aa7b-60c179258bd2" providerId="ADAL" clId="{7DD5137D-762F-4AAE-B787-3F07ED828ACE}" dt="2025-11-05T00:39:47.404" v="0"/>
        <pc:sldMkLst>
          <pc:docMk/>
          <pc:sldMk cId="1888955415" sldId="290"/>
        </pc:sldMkLst>
      </pc:sldChg>
      <pc:sldChg chg="add">
        <pc:chgData name="Sean Stack" userId="90ad78f2-bd7c-4486-aa7b-60c179258bd2" providerId="ADAL" clId="{7DD5137D-762F-4AAE-B787-3F07ED828ACE}" dt="2025-11-05T00:39:47.404" v="0"/>
        <pc:sldMkLst>
          <pc:docMk/>
          <pc:sldMk cId="3203014732" sldId="291"/>
        </pc:sldMkLst>
      </pc:sldChg>
      <pc:sldChg chg="add">
        <pc:chgData name="Sean Stack" userId="90ad78f2-bd7c-4486-aa7b-60c179258bd2" providerId="ADAL" clId="{7DD5137D-762F-4AAE-B787-3F07ED828ACE}" dt="2025-11-05T00:39:47.404" v="0"/>
        <pc:sldMkLst>
          <pc:docMk/>
          <pc:sldMk cId="1190793563" sldId="292"/>
        </pc:sldMkLst>
      </pc:sldChg>
      <pc:sldChg chg="add">
        <pc:chgData name="Sean Stack" userId="90ad78f2-bd7c-4486-aa7b-60c179258bd2" providerId="ADAL" clId="{7DD5137D-762F-4AAE-B787-3F07ED828ACE}" dt="2025-11-05T00:39:47.404" v="0"/>
        <pc:sldMkLst>
          <pc:docMk/>
          <pc:sldMk cId="264160436" sldId="293"/>
        </pc:sldMkLst>
      </pc:sldChg>
      <pc:sldChg chg="add">
        <pc:chgData name="Sean Stack" userId="90ad78f2-bd7c-4486-aa7b-60c179258bd2" providerId="ADAL" clId="{7DD5137D-762F-4AAE-B787-3F07ED828ACE}" dt="2025-11-05T00:39:47.404" v="0"/>
        <pc:sldMkLst>
          <pc:docMk/>
          <pc:sldMk cId="2977883550"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43260-C7EF-4AA0-9CE9-12F35F6A1419}" type="datetimeFigureOut">
              <a:rPr lang="en-NZ" smtClean="0"/>
              <a:t>5/11/2025</a:t>
            </a:fld>
            <a:endParaRPr lang="en-NZ"/>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09F8-749B-40FD-8DFF-ACD12EFAA439}" type="slidenum">
              <a:rPr lang="en-NZ" smtClean="0"/>
              <a:t>‹#›</a:t>
            </a:fld>
            <a:endParaRPr lang="en-NZ"/>
          </a:p>
        </p:txBody>
      </p:sp>
    </p:spTree>
    <p:extLst>
      <p:ext uri="{BB962C8B-B14F-4D97-AF65-F5344CB8AC3E}">
        <p14:creationId xmlns:p14="http://schemas.microsoft.com/office/powerpoint/2010/main" val="277778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349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374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02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37A3-42E6-2741-3B10-F3B149746D26}"/>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NZ"/>
          </a:p>
        </p:txBody>
      </p:sp>
      <p:sp>
        <p:nvSpPr>
          <p:cNvPr id="3" name="Subtitle 2">
            <a:extLst>
              <a:ext uri="{FF2B5EF4-FFF2-40B4-BE49-F238E27FC236}">
                <a16:creationId xmlns:a16="http://schemas.microsoft.com/office/drawing/2014/main" id="{E8FF067B-49D6-F950-CE4B-7537541F2C48}"/>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04EDCA5-024F-0317-F0C2-51806671DA87}"/>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5" name="Footer Placeholder 4">
            <a:extLst>
              <a:ext uri="{FF2B5EF4-FFF2-40B4-BE49-F238E27FC236}">
                <a16:creationId xmlns:a16="http://schemas.microsoft.com/office/drawing/2014/main" id="{38990A86-449A-2AB4-E9BA-A6158197689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4C22339-E087-5BB5-F83F-53E7120DB3FE}"/>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326056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39BA-4ABD-C6E2-F9D9-BA7DD19095E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C64D333-FD0F-E045-1A06-34CF05985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7238650-F5D4-F931-E3A7-D5C48F22400A}"/>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5" name="Footer Placeholder 4">
            <a:extLst>
              <a:ext uri="{FF2B5EF4-FFF2-40B4-BE49-F238E27FC236}">
                <a16:creationId xmlns:a16="http://schemas.microsoft.com/office/drawing/2014/main" id="{0C94A669-BDFF-6D86-CDA3-9CB8F771C47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DB3AF9F-528C-E359-2F82-316C132DC52C}"/>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356285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96B492-AA70-4663-BBFE-922B90128002}"/>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07310A8-5C43-D5AB-A8AB-B571F1B53E17}"/>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6470471-C21D-1B92-3D07-7A8FDD9240B0}"/>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5" name="Footer Placeholder 4">
            <a:extLst>
              <a:ext uri="{FF2B5EF4-FFF2-40B4-BE49-F238E27FC236}">
                <a16:creationId xmlns:a16="http://schemas.microsoft.com/office/drawing/2014/main" id="{F049DC2F-E033-42EA-32D0-1AC5F57345E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119AD0D-1AB7-3217-F623-9F9189E36C6A}"/>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69257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cxnSp>
        <p:nvCxnSpPr>
          <p:cNvPr id="12" name="Straight Connector 11">
            <a:extLst>
              <a:ext uri="{FF2B5EF4-FFF2-40B4-BE49-F238E27FC236}">
                <a16:creationId xmlns:a16="http://schemas.microsoft.com/office/drawing/2014/main" id="{12658037-5264-5826-93EB-7929AEA16688}"/>
              </a:ext>
            </a:extLst>
          </p:cNvPr>
          <p:cNvCxnSpPr>
            <a:cxnSpLocks/>
          </p:cNvCxnSpPr>
          <p:nvPr userDrawn="1"/>
        </p:nvCxnSpPr>
        <p:spPr>
          <a:xfrm>
            <a:off x="381000" y="1021810"/>
            <a:ext cx="9180513" cy="0"/>
          </a:xfrm>
          <a:prstGeom prst="line">
            <a:avLst/>
          </a:prstGeom>
          <a:ln w="12700">
            <a:solidFill>
              <a:srgbClr val="10273C"/>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560503389"/>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 no lin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615610676"/>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865072627"/>
      </p:ext>
    </p:extLst>
  </p:cSld>
  <p:clrMapOvr>
    <a:masterClrMapping/>
  </p:clrMapOvr>
  <p:extLst>
    <p:ext uri="{DCECCB84-F9BA-43D5-87BE-67443E8EF086}">
      <p15:sldGuideLst xmlns:p15="http://schemas.microsoft.com/office/powerpoint/2012/main">
        <p15:guide id="1" orient="horz" pos="890">
          <p15:clr>
            <a:srgbClr val="FBAE40"/>
          </p15:clr>
        </p15:guide>
        <p15:guide id="2" pos="2258">
          <p15:clr>
            <a:srgbClr val="FBAE40"/>
          </p15:clr>
        </p15:guide>
        <p15:guide id="3" pos="429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F201ABD-2554-C381-E15E-D8F914CBDA1C}"/>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1" name="Footer Placeholder 4">
            <a:extLst>
              <a:ext uri="{FF2B5EF4-FFF2-40B4-BE49-F238E27FC236}">
                <a16:creationId xmlns:a16="http://schemas.microsoft.com/office/drawing/2014/main" id="{6617E864-9C8E-CD0D-B74E-2CBB6B473BB5}"/>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Tree>
    <p:extLst>
      <p:ext uri="{BB962C8B-B14F-4D97-AF65-F5344CB8AC3E}">
        <p14:creationId xmlns:p14="http://schemas.microsoft.com/office/powerpoint/2010/main" val="2133515329"/>
      </p:ext>
    </p:extLst>
  </p:cSld>
  <p:clrMapOvr>
    <a:masterClrMapping/>
  </p:clrMapOvr>
  <p:extLst>
    <p:ext uri="{DCECCB84-F9BA-43D5-87BE-67443E8EF086}">
      <p15:sldGuideLst xmlns:p15="http://schemas.microsoft.com/office/powerpoint/2012/main">
        <p15:guide id="1"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48DD-6A67-5D3D-0B18-D0AA3FF1A55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19D5A63-700F-4F3B-5934-EA607FD653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63E6AA8-B369-6B50-3035-844B091C0B96}"/>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5" name="Footer Placeholder 4">
            <a:extLst>
              <a:ext uri="{FF2B5EF4-FFF2-40B4-BE49-F238E27FC236}">
                <a16:creationId xmlns:a16="http://schemas.microsoft.com/office/drawing/2014/main" id="{DFB1CE3C-339E-C535-2710-3D139041B1C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7862FC9-1DC9-4054-EC75-18EB9ECDF42F}"/>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115449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1E54-A16C-856F-754E-49F5AE13BC16}"/>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0919C868-5FB2-30C2-5643-D5D425D80C71}"/>
              </a:ext>
            </a:extLst>
          </p:cNvPr>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422CC-4C21-C22B-368A-9AFCB02C9E11}"/>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5" name="Footer Placeholder 4">
            <a:extLst>
              <a:ext uri="{FF2B5EF4-FFF2-40B4-BE49-F238E27FC236}">
                <a16:creationId xmlns:a16="http://schemas.microsoft.com/office/drawing/2014/main" id="{C0C0FC42-D93A-F622-7D29-CA6CE6D480A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AA4A93B-1E04-DD7D-BCAC-C9305280B222}"/>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7600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5794-E0EE-4449-119F-04DE4EB5D5D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D08B1A7-D0EA-7D86-7259-485D3F5A0FA3}"/>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33D214E-9C12-C21F-4643-BC6375945EFE}"/>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EAAB5FF-8C39-36BC-F723-10B9407F125C}"/>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6" name="Footer Placeholder 5">
            <a:extLst>
              <a:ext uri="{FF2B5EF4-FFF2-40B4-BE49-F238E27FC236}">
                <a16:creationId xmlns:a16="http://schemas.microsoft.com/office/drawing/2014/main" id="{0F14B82E-32D8-F79C-CA18-0A3F91A237E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F381ACD-DA23-EF95-8E78-DC341DF4C333}"/>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190343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773-991F-C41F-E4F4-D30EBF9C5EE3}"/>
              </a:ext>
            </a:extLst>
          </p:cNvPr>
          <p:cNvSpPr>
            <a:spLocks noGrp="1"/>
          </p:cNvSpPr>
          <p:nvPr>
            <p:ph type="title"/>
          </p:nvPr>
        </p:nvSpPr>
        <p:spPr>
          <a:xfrm>
            <a:off x="682328" y="365126"/>
            <a:ext cx="8543925"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D628603-0E9D-03CE-3613-4BFC326E16F1}"/>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85830-747B-96CB-7FBA-CD2F87E21908}"/>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9316563-C974-25C2-AD64-4F79988849FE}"/>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B74ACB93-E3A4-726C-59E4-7E92F992A736}"/>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F233A55-20BD-4EA4-6849-1721D837E284}"/>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8" name="Footer Placeholder 7">
            <a:extLst>
              <a:ext uri="{FF2B5EF4-FFF2-40B4-BE49-F238E27FC236}">
                <a16:creationId xmlns:a16="http://schemas.microsoft.com/office/drawing/2014/main" id="{79702E67-FCA6-795A-8C2B-DB44CDE4236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793AC4B-D502-509F-266D-2E161A564CDD}"/>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53199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295B-D35F-AEB8-7F07-BB3573A4195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4055BC2-5965-F21D-F787-87A6B2324635}"/>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4" name="Footer Placeholder 3">
            <a:extLst>
              <a:ext uri="{FF2B5EF4-FFF2-40B4-BE49-F238E27FC236}">
                <a16:creationId xmlns:a16="http://schemas.microsoft.com/office/drawing/2014/main" id="{3D2FB49B-952D-B51C-0D33-B473E6BAB27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C465DC6-4D11-A720-6502-AEA61A4D6225}"/>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389767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B07FB-7EE4-78E9-DEBF-E60086DC3CA2}"/>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3" name="Footer Placeholder 2">
            <a:extLst>
              <a:ext uri="{FF2B5EF4-FFF2-40B4-BE49-F238E27FC236}">
                <a16:creationId xmlns:a16="http://schemas.microsoft.com/office/drawing/2014/main" id="{E6909A73-5BA4-7DCF-FFD5-F965BBA5739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8701C45C-2659-4096-6433-185AA5408646}"/>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23169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8C38-30D8-97ED-3525-55AA7CD37A3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510E0EA-108F-F597-A380-96639016B24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05FE39D-E82C-01DC-3519-26301B539A88}"/>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DB3379DA-74CF-346D-775F-BF882105CF48}"/>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6" name="Footer Placeholder 5">
            <a:extLst>
              <a:ext uri="{FF2B5EF4-FFF2-40B4-BE49-F238E27FC236}">
                <a16:creationId xmlns:a16="http://schemas.microsoft.com/office/drawing/2014/main" id="{E9931FC5-E732-7DAE-9538-1F289A108B5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AACDED0-3B90-5E0B-29FA-D6B746B1F5BB}"/>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126029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E8-3431-A44F-D096-40AA1922421E}"/>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8ABA9575-94D1-4BA9-15C2-F044F32F374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NZ"/>
          </a:p>
        </p:txBody>
      </p:sp>
      <p:sp>
        <p:nvSpPr>
          <p:cNvPr id="4" name="Text Placeholder 3">
            <a:extLst>
              <a:ext uri="{FF2B5EF4-FFF2-40B4-BE49-F238E27FC236}">
                <a16:creationId xmlns:a16="http://schemas.microsoft.com/office/drawing/2014/main" id="{457AB445-2719-410D-7E24-7703DFCF73D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C37B8234-09C9-5B2C-7654-A85586D144CF}"/>
              </a:ext>
            </a:extLst>
          </p:cNvPr>
          <p:cNvSpPr>
            <a:spLocks noGrp="1"/>
          </p:cNvSpPr>
          <p:nvPr>
            <p:ph type="dt" sz="half" idx="10"/>
          </p:nvPr>
        </p:nvSpPr>
        <p:spPr/>
        <p:txBody>
          <a:bodyPr/>
          <a:lstStyle/>
          <a:p>
            <a:fld id="{6BCF7A62-9388-410C-B4CE-6F8436627681}" type="datetimeFigureOut">
              <a:rPr lang="en-NZ" smtClean="0"/>
              <a:t>5/11/2025</a:t>
            </a:fld>
            <a:endParaRPr lang="en-NZ"/>
          </a:p>
        </p:txBody>
      </p:sp>
      <p:sp>
        <p:nvSpPr>
          <p:cNvPr id="6" name="Footer Placeholder 5">
            <a:extLst>
              <a:ext uri="{FF2B5EF4-FFF2-40B4-BE49-F238E27FC236}">
                <a16:creationId xmlns:a16="http://schemas.microsoft.com/office/drawing/2014/main" id="{5D38CA8E-84E4-1CE1-A72E-1495B0D82DB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99E5CC7-D329-3289-AAD6-B356F4EB912D}"/>
              </a:ext>
            </a:extLst>
          </p:cNvPr>
          <p:cNvSpPr>
            <a:spLocks noGrp="1"/>
          </p:cNvSpPr>
          <p:nvPr>
            <p:ph type="sldNum" sz="quarter" idx="12"/>
          </p:nvPr>
        </p:nvSpPr>
        <p:spPr/>
        <p:txBody>
          <a:bodyPr/>
          <a:lstStyle/>
          <a:p>
            <a:fld id="{DA1C7377-16D5-4879-B419-15C78E5E8416}" type="slidenum">
              <a:rPr lang="en-NZ" smtClean="0"/>
              <a:t>‹#›</a:t>
            </a:fld>
            <a:endParaRPr lang="en-NZ"/>
          </a:p>
        </p:txBody>
      </p:sp>
    </p:spTree>
    <p:extLst>
      <p:ext uri="{BB962C8B-B14F-4D97-AF65-F5344CB8AC3E}">
        <p14:creationId xmlns:p14="http://schemas.microsoft.com/office/powerpoint/2010/main" val="79515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F3F0-B100-6A35-9288-62CE38C274C9}"/>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8074927-E21C-6F60-F13E-3EF47A0BAC9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4638487-AAE7-D99F-F27A-41E445E0E7A2}"/>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6BCF7A62-9388-410C-B4CE-6F8436627681}" type="datetimeFigureOut">
              <a:rPr lang="en-NZ" smtClean="0"/>
              <a:t>5/11/2025</a:t>
            </a:fld>
            <a:endParaRPr lang="en-NZ"/>
          </a:p>
        </p:txBody>
      </p:sp>
      <p:sp>
        <p:nvSpPr>
          <p:cNvPr id="5" name="Footer Placeholder 4">
            <a:extLst>
              <a:ext uri="{FF2B5EF4-FFF2-40B4-BE49-F238E27FC236}">
                <a16:creationId xmlns:a16="http://schemas.microsoft.com/office/drawing/2014/main" id="{A3643216-A5B4-0A0F-399A-79739C75DCFA}"/>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8C0E9487-8C5E-A674-D123-9FB6445E2EEF}"/>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DA1C7377-16D5-4879-B419-15C78E5E8416}" type="slidenum">
              <a:rPr lang="en-NZ" smtClean="0"/>
              <a:t>‹#›</a:t>
            </a:fld>
            <a:endParaRPr lang="en-NZ"/>
          </a:p>
        </p:txBody>
      </p:sp>
    </p:spTree>
    <p:extLst>
      <p:ext uri="{BB962C8B-B14F-4D97-AF65-F5344CB8AC3E}">
        <p14:creationId xmlns:p14="http://schemas.microsoft.com/office/powerpoint/2010/main" val="222457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6" name="Slide Number Placeholder 5"/>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285419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346">
          <p15:clr>
            <a:srgbClr val="F26B43"/>
          </p15:clr>
        </p15:guide>
        <p15:guide id="3" orient="horz" pos="4088">
          <p15:clr>
            <a:srgbClr val="F26B43"/>
          </p15:clr>
        </p15:guide>
        <p15:guide id="4" pos="60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nstruction workers sitting on a ledge&#10;&#10;AI-generated content may be incorrect.">
            <a:extLst>
              <a:ext uri="{FF2B5EF4-FFF2-40B4-BE49-F238E27FC236}">
                <a16:creationId xmlns:a16="http://schemas.microsoft.com/office/drawing/2014/main" id="{8A74BAF8-C397-693E-BBE7-684F1B1EF9A7}"/>
              </a:ext>
            </a:extLst>
          </p:cNvPr>
          <p:cNvPicPr>
            <a:picLocks noChangeAspect="1"/>
          </p:cNvPicPr>
          <p:nvPr/>
        </p:nvPicPr>
        <p:blipFill>
          <a:blip r:embed="rId3"/>
          <a:stretch>
            <a:fillRect/>
          </a:stretch>
        </p:blipFill>
        <p:spPr>
          <a:xfrm>
            <a:off x="-1" y="0"/>
            <a:ext cx="9906001" cy="6858000"/>
          </a:xfrm>
          <a:prstGeom prst="rect">
            <a:avLst/>
          </a:prstGeom>
        </p:spPr>
      </p:pic>
      <p:sp>
        <p:nvSpPr>
          <p:cNvPr id="6" name="TextBox 5">
            <a:extLst>
              <a:ext uri="{FF2B5EF4-FFF2-40B4-BE49-F238E27FC236}">
                <a16:creationId xmlns:a16="http://schemas.microsoft.com/office/drawing/2014/main" id="{3BBA5BC6-69CE-FF71-CA30-9C82B79674D0}"/>
              </a:ext>
            </a:extLst>
          </p:cNvPr>
          <p:cNvSpPr txBox="1"/>
          <p:nvPr/>
        </p:nvSpPr>
        <p:spPr>
          <a:xfrm>
            <a:off x="6290075" y="2711519"/>
            <a:ext cx="3559480" cy="1438855"/>
          </a:xfrm>
          <a:prstGeom prst="rect">
            <a:avLst/>
          </a:prstGeom>
          <a:noFill/>
        </p:spPr>
        <p:txBody>
          <a:bodyPr wrap="square" lIns="288000">
            <a:spAutoFit/>
          </a:bodyPr>
          <a:lstStyle/>
          <a:p>
            <a:pPr marL="0" marR="0" lvl="0" indent="0" algn="l" defTabSz="457200" rtl="0" eaLnBrk="1" fontAlgn="auto" latinLnBrk="0" hangingPunct="1">
              <a:lnSpc>
                <a:spcPts val="3520"/>
              </a:lnSpc>
              <a:spcBef>
                <a:spcPts val="0"/>
              </a:spcBef>
              <a:spcAft>
                <a:spcPts val="0"/>
              </a:spcAft>
              <a:buClrTx/>
              <a:buSzTx/>
              <a:buFontTx/>
              <a:buNone/>
              <a:tabLst/>
              <a:defRPr/>
            </a:pPr>
            <a:r>
              <a:rPr kumimoji="0" lang="en-NZ" sz="3200" b="1" i="0" u="none" strike="noStrike" kern="100" cap="none" spc="-2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Apprenticeship</a:t>
            </a:r>
            <a:r>
              <a:rPr kumimoji="0" lang="en-NZ" sz="32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 Progression</a:t>
            </a:r>
          </a:p>
          <a:p>
            <a:pPr marL="0" marR="0" lvl="0" indent="0" algn="l" defTabSz="457200" rtl="0" eaLnBrk="1" fontAlgn="auto" latinLnBrk="0" hangingPunct="1">
              <a:lnSpc>
                <a:spcPts val="3520"/>
              </a:lnSpc>
              <a:spcBef>
                <a:spcPts val="0"/>
              </a:spcBef>
              <a:spcAft>
                <a:spcPts val="0"/>
              </a:spcAft>
              <a:buClrTx/>
              <a:buSzTx/>
              <a:buFontTx/>
              <a:buNone/>
              <a:tabLst/>
              <a:defRPr/>
            </a:pPr>
            <a:r>
              <a:rPr kumimoji="0" lang="en-NZ" sz="32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Framework</a:t>
            </a:r>
          </a:p>
        </p:txBody>
      </p:sp>
      <p:pic>
        <p:nvPicPr>
          <p:cNvPr id="4" name="Graphic 3">
            <a:extLst>
              <a:ext uri="{FF2B5EF4-FFF2-40B4-BE49-F238E27FC236}">
                <a16:creationId xmlns:a16="http://schemas.microsoft.com/office/drawing/2014/main" id="{F434BC8F-3556-8B00-EF7C-E4CEF161D5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5587" y="2100262"/>
            <a:ext cx="540000" cy="540000"/>
          </a:xfrm>
          <a:prstGeom prst="rect">
            <a:avLst/>
          </a:prstGeom>
        </p:spPr>
      </p:pic>
    </p:spTree>
    <p:extLst>
      <p:ext uri="{BB962C8B-B14F-4D97-AF65-F5344CB8AC3E}">
        <p14:creationId xmlns:p14="http://schemas.microsoft.com/office/powerpoint/2010/main" val="280711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2FB60-73D2-0257-B3DF-11F96D57427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FD7351B-A64D-A59B-1E7F-A33A2FD73E7C}"/>
              </a:ext>
            </a:extLst>
          </p:cNvPr>
          <p:cNvSpPr/>
          <p:nvPr/>
        </p:nvSpPr>
        <p:spPr>
          <a:xfrm>
            <a:off x="6751638" y="1046579"/>
            <a:ext cx="2808288" cy="2583202"/>
          </a:xfrm>
          <a:prstGeom prst="rect">
            <a:avLst/>
          </a:prstGeom>
          <a:solidFill>
            <a:srgbClr val="F05326">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74D5B2CC-BC89-C21F-9AC6-9FC3B945F7C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B75D5CA8-C39B-91F6-E0DD-A8A06C42B32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8EC89F21-8B66-D288-2456-60DB4E01F281}"/>
              </a:ext>
            </a:extLst>
          </p:cNvPr>
          <p:cNvSpPr txBox="1"/>
          <p:nvPr/>
        </p:nvSpPr>
        <p:spPr>
          <a:xfrm>
            <a:off x="3548063" y="1194318"/>
            <a:ext cx="2844800" cy="4852897"/>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Benefits for employers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Adopting this KPI framework delivers real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business value:</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Increased certainty: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clear KPIs mean you always know when an apprentice is ready for more responsibility.</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Faster progression: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move through stages more quickly, reducing the period where they cost more than they produce.</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Improved retention: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linking progress to recognition and pay reduces the risk of losing apprentices to other employers.</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Stronger culture: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KPIs reinforce company values and ensure apprentices are developed in line with business priorities.</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Better workforce planning: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with KPIs, you can predict when apprentices will become fully productive and plan workloads with more confidence.</a:t>
            </a:r>
          </a:p>
        </p:txBody>
      </p:sp>
      <p:sp>
        <p:nvSpPr>
          <p:cNvPr id="5" name="TextBox 4">
            <a:extLst>
              <a:ext uri="{FF2B5EF4-FFF2-40B4-BE49-F238E27FC236}">
                <a16:creationId xmlns:a16="http://schemas.microsoft.com/office/drawing/2014/main" id="{BF6DF9C2-BE0F-7C8B-4CFA-0F979E7F30C7}"/>
              </a:ext>
            </a:extLst>
          </p:cNvPr>
          <p:cNvSpPr txBox="1"/>
          <p:nvPr/>
        </p:nvSpPr>
        <p:spPr>
          <a:xfrm>
            <a:off x="381000" y="1192237"/>
            <a:ext cx="2808288" cy="3783087"/>
          </a:xfrm>
          <a:prstGeom prst="rect">
            <a:avLst/>
          </a:prstGeom>
          <a:noFill/>
        </p:spPr>
        <p:txBody>
          <a:bodyPr wrap="square" lIns="0" tIns="0" rIns="0" bIns="0">
            <a:sp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to implement linking pay progression to KPIs</a:t>
            </a:r>
            <a:endParaRPr kumimoji="0" lang="en-NZ" sz="1400" b="1" i="0" u="none" strike="noStrike" kern="1200" cap="none" spc="-3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Set baseline pay: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start at a standard entry rate when they join.</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Link stages to pay bands:</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each stage has an associated pay increase once KPIs are achieved.</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Communicate clearly: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should know from the outset what KPIs they need to meet and what pay increase they will earn at each stage.</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 consistent: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apply the system fairly and consistently across all apprentices.</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Reward optional pathways: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who take on advanced pathways (Business Ownership, Project Management, Master Craftsperson, Mentor) can access further recognition or higher pay bands.</a:t>
            </a:r>
          </a:p>
          <a:p>
            <a:pPr marL="0" marR="0" lvl="0" indent="0" algn="l" defTabSz="457200" rtl="0" eaLnBrk="1" fontAlgn="auto" latinLnBrk="0" hangingPunct="1">
              <a:lnSpc>
                <a:spcPts val="1520"/>
              </a:lnSpc>
              <a:spcBef>
                <a:spcPts val="0"/>
              </a:spcBef>
              <a:spcAft>
                <a:spcPts val="0"/>
              </a:spcAft>
              <a:buClrTx/>
              <a:buSzTx/>
              <a:buFontTx/>
              <a:buNone/>
              <a:tabLst/>
              <a:defRPr/>
            </a:pPr>
            <a:endParaRPr kumimoji="0" lang="en-NZ" sz="1400" b="1" i="0" u="none" strike="noStrike" kern="1200" cap="none" spc="-2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p:txBody>
      </p:sp>
      <p:sp>
        <p:nvSpPr>
          <p:cNvPr id="6" name="TextBox 5">
            <a:extLst>
              <a:ext uri="{FF2B5EF4-FFF2-40B4-BE49-F238E27FC236}">
                <a16:creationId xmlns:a16="http://schemas.microsoft.com/office/drawing/2014/main" id="{1F8FAB34-E25D-8DF2-C1DC-01652843E9BD}"/>
              </a:ext>
            </a:extLst>
          </p:cNvPr>
          <p:cNvSpPr txBox="1"/>
          <p:nvPr/>
        </p:nvSpPr>
        <p:spPr>
          <a:xfrm>
            <a:off x="6915541" y="1192237"/>
            <a:ext cx="2305040" cy="2379296"/>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Tips for success</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Make it visible: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post KPIs in the workshop, staff room, or an apprentice handbook.</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them positively: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KPIs are tools for growth, not just assessment. Celebrate achievement as well as pointing out gaps.</a:t>
            </a:r>
          </a:p>
          <a:p>
            <a:pPr marL="171450" marR="0" lvl="0" indent="-171450" algn="l" defTabSz="457200" rtl="0" eaLnBrk="1" fontAlgn="auto" latinLnBrk="0" hangingPunct="1">
              <a:lnSpc>
                <a:spcPts val="1300"/>
              </a:lnSpc>
              <a:spcBef>
                <a:spcPts val="0"/>
              </a:spcBef>
              <a:spcAft>
                <a:spcPts val="600"/>
              </a:spcAft>
              <a:buClr>
                <a:srgbClr val="F0532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Evolve them: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as your business or trade changes, adjust KPIs so they always reflect what matters most.</a:t>
            </a:r>
          </a:p>
          <a:p>
            <a:pPr marL="0" marR="0" lvl="0" indent="0" algn="l" defTabSz="457200" rtl="0" eaLnBrk="1" fontAlgn="auto" latinLnBrk="0" hangingPunct="1">
              <a:lnSpc>
                <a:spcPts val="1300"/>
              </a:lnSpc>
              <a:spcBef>
                <a:spcPts val="0"/>
              </a:spcBef>
              <a:spcAft>
                <a:spcPts val="1200"/>
              </a:spcAft>
              <a:buClrTx/>
              <a:buSzTx/>
              <a:buFontTx/>
              <a:buNone/>
              <a:tabLst/>
              <a:defRPr/>
            </a:pPr>
            <a:endPar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DB0E9F4B-3391-B063-15E3-01815918F571}"/>
              </a:ext>
            </a:extLst>
          </p:cNvPr>
          <p:cNvPicPr>
            <a:picLocks noChangeAspect="1"/>
          </p:cNvPicPr>
          <p:nvPr/>
        </p:nvPicPr>
        <p:blipFill>
          <a:blip r:embed="rId2"/>
          <a:stretch>
            <a:fillRect/>
          </a:stretch>
        </p:blipFill>
        <p:spPr>
          <a:xfrm>
            <a:off x="9102744" y="1192237"/>
            <a:ext cx="330197" cy="330197"/>
          </a:xfrm>
          <a:prstGeom prst="rect">
            <a:avLst/>
          </a:prstGeom>
        </p:spPr>
      </p:pic>
    </p:spTree>
    <p:extLst>
      <p:ext uri="{BB962C8B-B14F-4D97-AF65-F5344CB8AC3E}">
        <p14:creationId xmlns:p14="http://schemas.microsoft.com/office/powerpoint/2010/main" val="410339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4A08B8-9A8B-7201-3043-9D5C32C02A99}"/>
              </a:ext>
            </a:extLst>
          </p:cNvPr>
          <p:cNvSpPr/>
          <p:nvPr/>
        </p:nvSpPr>
        <p:spPr>
          <a:xfrm>
            <a:off x="0" y="0"/>
            <a:ext cx="3189288" cy="6858000"/>
          </a:xfrm>
          <a:prstGeom prst="rect">
            <a:avLst/>
          </a:prstGeom>
          <a:solidFill>
            <a:srgbClr val="F05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4F98D772-C51C-6F80-615E-4246BB91DF35}"/>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9234D5C4-89CA-3411-2FE3-D261EBB8C532}"/>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13925C2C-358F-EC19-05B0-93AC84BA082E}"/>
              </a:ext>
            </a:extLst>
          </p:cNvPr>
          <p:cNvSpPr txBox="1"/>
          <p:nvPr/>
        </p:nvSpPr>
        <p:spPr>
          <a:xfrm>
            <a:off x="403101" y="2887925"/>
            <a:ext cx="2784602" cy="3359766"/>
          </a:xfrm>
          <a:prstGeom prst="rect">
            <a:avLst/>
          </a:prstGeom>
          <a:noFill/>
        </p:spPr>
        <p:txBody>
          <a:bodyPr wrap="square" lIns="0" tIns="0" rIns="0" bIns="0" rtlCol="0">
            <a:spAutoFit/>
          </a:bodyPr>
          <a:lstStyle/>
          <a:p>
            <a:pPr marL="0" marR="0" lvl="0" indent="0" algn="l" defTabSz="457200" rtl="0" eaLnBrk="1" fontAlgn="auto" latinLnBrk="0" hangingPunct="1">
              <a:lnSpc>
                <a:spcPts val="1380"/>
              </a:lnSpc>
              <a:spcBef>
                <a:spcPts val="0"/>
              </a:spcBef>
              <a:spcAft>
                <a:spcPts val="500"/>
              </a:spcAft>
              <a:buClrTx/>
              <a:buSzTx/>
              <a:buFontTx/>
              <a:buNone/>
              <a:tabLst/>
              <a:defRPr/>
            </a:pP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The Apprenticeship Progression </a:t>
            </a:r>
            <a:b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b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Framework provides:</a:t>
            </a:r>
          </a:p>
          <a:p>
            <a:pPr marL="171450" marR="0" lvl="0" indent="-171450" algn="l" defTabSz="457200" rtl="0" eaLnBrk="1" fontAlgn="auto" latinLnBrk="0" hangingPunct="1">
              <a:lnSpc>
                <a:spcPts val="1380"/>
              </a:lnSpc>
              <a:spcBef>
                <a:spcPts val="0"/>
              </a:spcBef>
              <a:spcAft>
                <a:spcPts val="500"/>
              </a:spcAft>
              <a:buClr>
                <a:prstClr val="white"/>
              </a:buClr>
              <a:buSzPct val="90000"/>
              <a:buFont typeface="System Font Regular"/>
              <a:buChar char="►"/>
              <a:tabLst/>
              <a:defRPr/>
            </a:pP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clear expectations for apprentices </a:t>
            </a:r>
            <a:b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b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at each stage of their development</a:t>
            </a:r>
          </a:p>
          <a:p>
            <a:pPr marL="171450" marR="0" lvl="0" indent="-171450" algn="l" defTabSz="457200" rtl="0" eaLnBrk="1" fontAlgn="auto" latinLnBrk="0" hangingPunct="1">
              <a:lnSpc>
                <a:spcPts val="1380"/>
              </a:lnSpc>
              <a:spcBef>
                <a:spcPts val="0"/>
              </a:spcBef>
              <a:spcAft>
                <a:spcPts val="500"/>
              </a:spcAft>
              <a:buClr>
                <a:prstClr val="white"/>
              </a:buClr>
              <a:buSzPct val="90000"/>
              <a:buFont typeface="System Font Regular"/>
              <a:buChar char="►"/>
              <a:tabLst/>
              <a:defRPr/>
            </a:pP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observable behaviours that </a:t>
            </a:r>
            <a:b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b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employers can assess fairly, and</a:t>
            </a:r>
          </a:p>
          <a:p>
            <a:pPr marL="171450" marR="0" lvl="0" indent="-171450" algn="l" defTabSz="457200" rtl="0" eaLnBrk="1" fontAlgn="auto" latinLnBrk="0" hangingPunct="1">
              <a:lnSpc>
                <a:spcPts val="1380"/>
              </a:lnSpc>
              <a:spcBef>
                <a:spcPts val="0"/>
              </a:spcBef>
              <a:spcAft>
                <a:spcPts val="500"/>
              </a:spcAft>
              <a:buClr>
                <a:prstClr val="white"/>
              </a:buClr>
              <a:buSzPct val="90000"/>
              <a:buFont typeface="System Font Regular"/>
              <a:buChar char="►"/>
              <a:tabLst/>
              <a:defRPr/>
            </a:pP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progression milestones that link </a:t>
            </a:r>
            <a:r>
              <a:rPr kumimoji="0" lang="en-NZ" sz="1100" b="1" i="0" u="none" strike="noStrike" kern="1200" cap="none" spc="-1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apprentice growth with business value.</a:t>
            </a:r>
          </a:p>
          <a:p>
            <a:pPr marL="0" marR="0" lvl="0" indent="0" algn="l" defTabSz="457200" rtl="0" eaLnBrk="1" fontAlgn="auto" latinLnBrk="0" hangingPunct="1">
              <a:lnSpc>
                <a:spcPts val="1380"/>
              </a:lnSpc>
              <a:spcBef>
                <a:spcPts val="0"/>
              </a:spcBef>
              <a:spcAft>
                <a:spcPts val="500"/>
              </a:spcAft>
              <a:buClrTx/>
              <a:buSzTx/>
              <a:buFontTx/>
              <a:buNone/>
              <a:tabLst/>
              <a:defRPr/>
            </a:pPr>
            <a:r>
              <a:rPr kumimoji="0" lang="en-NZ" sz="1100" b="1" i="0" u="none" strike="noStrike" kern="1200" cap="none" spc="-1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By applying them consistently, apprentices </a:t>
            </a: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understand what success looks like, and employers gain confidence in when an apprentice is ready to progress.</a:t>
            </a:r>
          </a:p>
          <a:p>
            <a:pPr marL="0" marR="0" lvl="0" indent="0" algn="l" defTabSz="457200" rtl="0" eaLnBrk="1" fontAlgn="auto" latinLnBrk="0" hangingPunct="1">
              <a:lnSpc>
                <a:spcPts val="1380"/>
              </a:lnSpc>
              <a:spcBef>
                <a:spcPts val="0"/>
              </a:spcBef>
              <a:spcAft>
                <a:spcPts val="500"/>
              </a:spcAft>
              <a:buClrTx/>
              <a:buSzTx/>
              <a:buFontTx/>
              <a:buNone/>
              <a:tabLst/>
              <a:defRPr/>
            </a:pP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This guide explains how to use the </a:t>
            </a:r>
            <a:r>
              <a:rPr kumimoji="0" lang="en-NZ" sz="1100" b="1" i="0" u="none" strike="noStrike" kern="1200" cap="none" spc="-1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Apprenticeship Progression Framework in </a:t>
            </a: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practice. It also shows how to customise KPIs so they fit your company’s unique trade, culture, and way of working.</a:t>
            </a:r>
          </a:p>
        </p:txBody>
      </p:sp>
      <p:sp>
        <p:nvSpPr>
          <p:cNvPr id="6" name="TextBox 5">
            <a:extLst>
              <a:ext uri="{FF2B5EF4-FFF2-40B4-BE49-F238E27FC236}">
                <a16:creationId xmlns:a16="http://schemas.microsoft.com/office/drawing/2014/main" id="{9F5FD48C-1B70-2F22-7F02-8358DDC2EC28}"/>
              </a:ext>
            </a:extLst>
          </p:cNvPr>
          <p:cNvSpPr txBox="1"/>
          <p:nvPr/>
        </p:nvSpPr>
        <p:spPr>
          <a:xfrm>
            <a:off x="381000" y="2139454"/>
            <a:ext cx="2608385" cy="646331"/>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Purpose of </a:t>
            </a:r>
            <a:br>
              <a:rPr kumimoji="0" lang="en-NZ" sz="1400" b="1" i="0" u="none" strike="noStrike" kern="1200" cap="none" spc="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br>
            <a:r>
              <a:rPr kumimoji="0" lang="en-NZ" sz="1400" b="1" i="0" u="none" strike="noStrike" kern="1200" cap="none" spc="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Apprenticeship Progression Framework</a:t>
            </a:r>
          </a:p>
        </p:txBody>
      </p:sp>
      <p:sp>
        <p:nvSpPr>
          <p:cNvPr id="7" name="TextBox 6">
            <a:extLst>
              <a:ext uri="{FF2B5EF4-FFF2-40B4-BE49-F238E27FC236}">
                <a16:creationId xmlns:a16="http://schemas.microsoft.com/office/drawing/2014/main" id="{1FD1C6C0-E311-8EED-B121-6598C40A1D13}"/>
              </a:ext>
            </a:extLst>
          </p:cNvPr>
          <p:cNvSpPr txBox="1"/>
          <p:nvPr/>
        </p:nvSpPr>
        <p:spPr>
          <a:xfrm>
            <a:off x="6753225" y="1195871"/>
            <a:ext cx="2808288" cy="4862554"/>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to apply the Apprenticeship Progression Framework</a:t>
            </a:r>
          </a:p>
          <a:p>
            <a:pPr marL="228600" marR="0" lvl="0" indent="-228600" algn="l" defTabSz="457200" rtl="0" eaLnBrk="1" fontAlgn="auto" latinLnBrk="0" hangingPunct="1">
              <a:lnSpc>
                <a:spcPts val="132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Introduce early: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Share the Key Performance Indicators (KPIs) with apprentices at the start of each stage so they know what’s expected.</a:t>
            </a:r>
          </a:p>
          <a:p>
            <a:pPr marL="228600" marR="0" lvl="0" indent="-228600" algn="l" defTabSz="457200" rtl="0" eaLnBrk="1" fontAlgn="auto" latinLnBrk="0" hangingPunct="1">
              <a:lnSpc>
                <a:spcPts val="132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Observe regularly: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Supervisors should note examples of apprentices meeting (or not meeting) each KPI in daily work.</a:t>
            </a:r>
          </a:p>
          <a:p>
            <a:pPr marL="228600" marR="0" lvl="0" indent="-228600" algn="l" defTabSz="457200" rtl="0" eaLnBrk="1" fontAlgn="auto" latinLnBrk="0" hangingPunct="1">
              <a:lnSpc>
                <a:spcPts val="132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Review formally: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KPIs during 1:1 reviews (e.g., every 3 months) to assess readiness to progress.</a:t>
            </a:r>
          </a:p>
          <a:p>
            <a:pPr marL="228600" marR="0" lvl="0" indent="-228600" algn="l" defTabSz="457200" rtl="0" eaLnBrk="1" fontAlgn="auto" latinLnBrk="0" hangingPunct="1">
              <a:lnSpc>
                <a:spcPts val="132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Give feedback: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 specific — refer to behaviours in the KPIs (e.g., “You checked your own work for quality before signing </a:t>
            </a: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it </a:t>
            </a:r>
            <a:b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off — that meets the responsibility KPI.”).</a:t>
            </a:r>
          </a:p>
          <a:p>
            <a:pPr marL="228600" marR="0" lvl="0" indent="-228600" algn="l" defTabSz="457200" rtl="0" eaLnBrk="1" fontAlgn="auto" latinLnBrk="0" hangingPunct="1">
              <a:lnSpc>
                <a:spcPts val="132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Decide progression: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KPI achievement as evidence that the apprentice is ready to move to the next stage.</a:t>
            </a:r>
          </a:p>
        </p:txBody>
      </p:sp>
      <p:sp>
        <p:nvSpPr>
          <p:cNvPr id="8" name="TextBox 7">
            <a:extLst>
              <a:ext uri="{FF2B5EF4-FFF2-40B4-BE49-F238E27FC236}">
                <a16:creationId xmlns:a16="http://schemas.microsoft.com/office/drawing/2014/main" id="{36BE9702-3F5E-0975-FA62-9516542C6251}"/>
              </a:ext>
            </a:extLst>
          </p:cNvPr>
          <p:cNvSpPr txBox="1"/>
          <p:nvPr/>
        </p:nvSpPr>
        <p:spPr>
          <a:xfrm>
            <a:off x="3548064" y="1198098"/>
            <a:ext cx="2844800" cy="3231654"/>
          </a:xfrm>
          <a:prstGeom prst="rect">
            <a:avLst/>
          </a:prstGeom>
          <a:noFill/>
        </p:spPr>
        <p:txBody>
          <a:bodyPr wrap="square" lIns="0" tIns="0" rIns="0" bIns="0">
            <a:sp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the Apprenticeship Progression Framework </a:t>
            </a:r>
            <a:r>
              <a:rPr kumimoji="0" lang="en-NZ" sz="1400" b="1" i="0" u="none" strike="noStrike" kern="1200" cap="none" spc="-3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complements trade qualifications</a:t>
            </a:r>
          </a:p>
          <a:p>
            <a:pPr marL="0" marR="0" lvl="0" indent="0" algn="l" defTabSz="457200" rtl="0" eaLnBrk="1" fontAlgn="auto" latinLnBrk="0" hangingPunct="1">
              <a:lnSpc>
                <a:spcPts val="1320"/>
              </a:lnSpc>
              <a:spcBef>
                <a:spcPts val="0"/>
              </a:spcBef>
              <a:spcAft>
                <a:spcPts val="12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Trade qualifications focus on teaching and assessing the technical skills required to become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competent tradesperson. They are essential for ensuring apprentices meet industry standards and gain recognised credentials.</a:t>
            </a:r>
          </a:p>
          <a:p>
            <a:pPr marL="0" marR="0" lvl="0" indent="0" algn="l" defTabSz="457200" rtl="0" eaLnBrk="1" fontAlgn="auto" latinLnBrk="0" hangingPunct="1">
              <a:lnSpc>
                <a:spcPts val="1320"/>
              </a:lnSpc>
              <a:spcBef>
                <a:spcPts val="0"/>
              </a:spcBef>
              <a:spcAft>
                <a:spcPts val="12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The Apprenticeship Progression Framework complements this by focusing on the employee development side of apprenticeship. It ensures that apprentices are not only learning trade skills but also developing the behaviours, habits, and values that make them reliable and productive members of your business.</a:t>
            </a:r>
          </a:p>
          <a:p>
            <a:pPr marL="0" marR="0" lvl="0" indent="0" algn="l" defTabSz="457200" rtl="0" eaLnBrk="1" fontAlgn="auto" latinLnBrk="0" hangingPunct="1">
              <a:lnSpc>
                <a:spcPts val="1520"/>
              </a:lnSpc>
              <a:spcBef>
                <a:spcPts val="0"/>
              </a:spcBef>
              <a:spcAft>
                <a:spcPts val="0"/>
              </a:spcAft>
              <a:buClrTx/>
              <a:buSzTx/>
              <a:buFontTx/>
              <a:buNone/>
              <a:tabLst/>
              <a:defRPr/>
            </a:pPr>
            <a:endParaRPr kumimoji="0" lang="en-NZ" sz="1400" b="1" i="0" u="none" strike="noStrike" kern="1200" cap="none" spc="-2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p:txBody>
      </p:sp>
      <p:sp>
        <p:nvSpPr>
          <p:cNvPr id="9" name="TextBox 8">
            <a:extLst>
              <a:ext uri="{FF2B5EF4-FFF2-40B4-BE49-F238E27FC236}">
                <a16:creationId xmlns:a16="http://schemas.microsoft.com/office/drawing/2014/main" id="{5D85B837-184F-13EF-E49A-D1CC35E613FE}"/>
              </a:ext>
            </a:extLst>
          </p:cNvPr>
          <p:cNvSpPr txBox="1"/>
          <p:nvPr/>
        </p:nvSpPr>
        <p:spPr>
          <a:xfrm>
            <a:off x="381000" y="484620"/>
            <a:ext cx="2667000" cy="1590179"/>
          </a:xfrm>
          <a:prstGeom prst="rect">
            <a:avLst/>
          </a:prstGeom>
          <a:noFill/>
        </p:spPr>
        <p:txBody>
          <a:bodyPr wrap="square" lIns="0" tIns="0" rIns="0" bIns="0" rtlCol="0">
            <a:spAutoFit/>
          </a:bodyPr>
          <a:lstStyle/>
          <a:p>
            <a:pPr marL="0" marR="0" lvl="0" indent="0" algn="l" defTabSz="457200" rtl="0" eaLnBrk="1" fontAlgn="auto" latinLnBrk="0" hangingPunct="1">
              <a:lnSpc>
                <a:spcPts val="3060"/>
              </a:lnSpc>
              <a:spcBef>
                <a:spcPts val="0"/>
              </a:spcBef>
              <a:spcAft>
                <a:spcPts val="0"/>
              </a:spcAft>
              <a:buClrTx/>
              <a:buSzTx/>
              <a:buFontTx/>
              <a:buNone/>
              <a:tabLst/>
              <a:defRPr/>
            </a:pPr>
            <a:r>
              <a:rPr kumimoji="0" lang="en-US" sz="2800" b="1" i="0" u="none" strike="noStrike" kern="1200" cap="none" spc="-1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Apprenticeship </a:t>
            </a:r>
            <a:r>
              <a:rPr kumimoji="0" lang="en-US" sz="2800" b="1" i="0" u="none" strike="noStrike" kern="1200" cap="none" spc="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Progression Framework </a:t>
            </a:r>
            <a:r>
              <a:rPr kumimoji="0" lang="en-US" sz="2800" b="1" i="1"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How-to guide</a:t>
            </a:r>
          </a:p>
        </p:txBody>
      </p:sp>
    </p:spTree>
    <p:extLst>
      <p:ext uri="{BB962C8B-B14F-4D97-AF65-F5344CB8AC3E}">
        <p14:creationId xmlns:p14="http://schemas.microsoft.com/office/powerpoint/2010/main" val="818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a:extLst>
              <a:ext uri="{FF2B5EF4-FFF2-40B4-BE49-F238E27FC236}">
                <a16:creationId xmlns:a16="http://schemas.microsoft.com/office/drawing/2014/main" id="{183CAAD8-DD11-6F35-A3DA-B6B9DED06E73}"/>
              </a:ext>
            </a:extLst>
          </p:cNvPr>
          <p:cNvSpPr/>
          <p:nvPr/>
        </p:nvSpPr>
        <p:spPr>
          <a:xfrm>
            <a:off x="390625" y="545514"/>
            <a:ext cx="3340100" cy="386179"/>
          </a:xfrm>
          <a:prstGeom prst="homePlate">
            <a:avLst/>
          </a:prstGeom>
          <a:solidFill>
            <a:srgbClr val="2C5B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A64F5038-0D30-A989-D37D-48730662A138}"/>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65A4B17A-A1B3-2B95-7796-59F8D5D18931}"/>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4B22E272-365C-00B0-22C5-8A01E601D438}"/>
              </a:ext>
            </a:extLst>
          </p:cNvPr>
          <p:cNvSpPr txBox="1"/>
          <p:nvPr/>
        </p:nvSpPr>
        <p:spPr>
          <a:xfrm>
            <a:off x="525855" y="630882"/>
            <a:ext cx="3022208"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NZ" sz="1400" b="1" i="0" u="none" strike="noStrike" kern="1200" cap="none" spc="1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Table 1: Confirm 0–3 months</a:t>
            </a:r>
          </a:p>
        </p:txBody>
      </p:sp>
      <p:graphicFrame>
        <p:nvGraphicFramePr>
          <p:cNvPr id="8" name="Table 7">
            <a:extLst>
              <a:ext uri="{FF2B5EF4-FFF2-40B4-BE49-F238E27FC236}">
                <a16:creationId xmlns:a16="http://schemas.microsoft.com/office/drawing/2014/main" id="{FF142B21-CB14-B641-521C-45B18E17F744}"/>
              </a:ext>
            </a:extLst>
          </p:cNvPr>
          <p:cNvGraphicFramePr>
            <a:graphicFrameLocks noGrp="1"/>
          </p:cNvGraphicFramePr>
          <p:nvPr/>
        </p:nvGraphicFramePr>
        <p:xfrm>
          <a:off x="390625" y="1048547"/>
          <a:ext cx="9180515" cy="5311440"/>
        </p:xfrm>
        <a:graphic>
          <a:graphicData uri="http://schemas.openxmlformats.org/drawingml/2006/table">
            <a:tbl>
              <a:tblPr firstCol="1" bandRow="1">
                <a:tableStyleId>{5C22544A-7EE6-4342-B048-85BDC9FD1C3A}</a:tableStyleId>
              </a:tblPr>
              <a:tblGrid>
                <a:gridCol w="1668994">
                  <a:extLst>
                    <a:ext uri="{9D8B030D-6E8A-4147-A177-3AD203B41FA5}">
                      <a16:colId xmlns:a16="http://schemas.microsoft.com/office/drawing/2014/main" val="72553744"/>
                    </a:ext>
                  </a:extLst>
                </a:gridCol>
                <a:gridCol w="1473694">
                  <a:extLst>
                    <a:ext uri="{9D8B030D-6E8A-4147-A177-3AD203B41FA5}">
                      <a16:colId xmlns:a16="http://schemas.microsoft.com/office/drawing/2014/main" val="3813536076"/>
                    </a:ext>
                  </a:extLst>
                </a:gridCol>
                <a:gridCol w="6037827">
                  <a:extLst>
                    <a:ext uri="{9D8B030D-6E8A-4147-A177-3AD203B41FA5}">
                      <a16:colId xmlns:a16="http://schemas.microsoft.com/office/drawing/2014/main" val="1656622307"/>
                    </a:ext>
                  </a:extLst>
                </a:gridCol>
              </a:tblGrid>
              <a:tr h="211120">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Outcome</a:t>
                      </a:r>
                    </a:p>
                  </a:txBody>
                  <a:tcPr marL="36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Subject</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KPIs</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5B66"/>
                    </a:solidFill>
                  </a:tcPr>
                </a:tc>
                <a:extLst>
                  <a:ext uri="{0D108BD9-81ED-4DB2-BD59-A6C34878D82A}">
                    <a16:rowId xmlns:a16="http://schemas.microsoft.com/office/drawing/2014/main" val="1734384011"/>
                  </a:ext>
                </a:extLst>
              </a:tr>
              <a:tr h="384643">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Prospective apprentice gains understanding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Health and safety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Follows safety directions and uses PPE correctly when reminded.</a:t>
                      </a:r>
                    </a:p>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Identifies when something looks unsafe and seeks clarification or assistance before continuing work.</a:t>
                      </a:r>
                    </a:p>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Lets supervisor know if PPE or equipment is damaged or missing.</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2444382"/>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Prospective apprentice gains understanding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Workplace behaviour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tc>
                  <a:txBody>
                    <a:bodyPr/>
                    <a:lstStyle/>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Arrives on time and is prepared to work each day.</a:t>
                      </a:r>
                    </a:p>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Follows site routines such as start/finish times and breaks.</a:t>
                      </a:r>
                    </a:p>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Treats supervisors, tradespeople, and peers with respect.</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4902"/>
                      </a:srgbClr>
                    </a:solidFill>
                  </a:tcPr>
                </a:tc>
                <a:extLst>
                  <a:ext uri="{0D108BD9-81ED-4DB2-BD59-A6C34878D82A}">
                    <a16:rowId xmlns:a16="http://schemas.microsoft.com/office/drawing/2014/main" val="1561964917"/>
                  </a:ext>
                </a:extLst>
              </a:tr>
              <a:tr h="178582">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Prospective apprentice gains understanding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Trade familiarity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Observes and assists with basic trade tasks under close supervision.</a:t>
                      </a:r>
                    </a:p>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Shows curiosity by asking how or why things are done on site.</a:t>
                      </a:r>
                    </a:p>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Demonstrates enthusiasm to be involved, even in routine work.</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485700"/>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Prospective apprentice gains understanding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fit</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tc>
                  <a:txBody>
                    <a:bodyPr/>
                    <a:lstStyle/>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Can describe what the company values (e.g., reliability, teamwork, safety).</a:t>
                      </a:r>
                    </a:p>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Follows site routines (sign-in, PPE, cleanup) when prompted.</a:t>
                      </a:r>
                    </a:p>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Interacts respectfully with supervisors and co-workers.</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extLst>
                  <a:ext uri="{0D108BD9-81ED-4DB2-BD59-A6C34878D82A}">
                    <a16:rowId xmlns:a16="http://schemas.microsoft.com/office/drawing/2014/main" val="3129321656"/>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understanding of the prospective apprentice</a:t>
                      </a: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Attitude and engagement</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Responds positively to feedback and makes visible improvements.</a:t>
                      </a:r>
                      <a:br>
                        <a:rPr lang="en-NZ" sz="1000" b="0" i="0" kern="0">
                          <a:solidFill>
                            <a:schemeClr val="tx1"/>
                          </a:solidFill>
                          <a:effectLst/>
                          <a:latin typeface="Segoe UI" panose="020B0502040204020203" pitchFamily="34" charset="0"/>
                          <a:ea typeface="+mn-ea"/>
                          <a:cs typeface="Segoe UI" panose="020B0502040204020203" pitchFamily="34" charset="0"/>
                        </a:rPr>
                      </a:br>
                      <a:r>
                        <a:rPr lang="en-NZ" sz="1000" b="0" i="0" kern="0">
                          <a:solidFill>
                            <a:schemeClr val="tx1"/>
                          </a:solidFill>
                          <a:effectLst/>
                          <a:latin typeface="Segoe UI" panose="020B0502040204020203" pitchFamily="34" charset="0"/>
                          <a:ea typeface="+mn-ea"/>
                          <a:cs typeface="Segoe UI" panose="020B0502040204020203" pitchFamily="34" charset="0"/>
                        </a:rPr>
                        <a:t>Takes initiative to help or prepare for the next task when finished.</a:t>
                      </a:r>
                      <a:br>
                        <a:rPr lang="en-NZ" sz="1000" b="0" i="0" kern="0">
                          <a:solidFill>
                            <a:schemeClr val="tx1"/>
                          </a:solidFill>
                          <a:effectLst/>
                          <a:latin typeface="Segoe UI" panose="020B0502040204020203" pitchFamily="34" charset="0"/>
                          <a:ea typeface="+mn-ea"/>
                          <a:cs typeface="Segoe UI" panose="020B0502040204020203" pitchFamily="34" charset="0"/>
                        </a:rPr>
                      </a:br>
                      <a:r>
                        <a:rPr lang="en-NZ" sz="1000" b="0" i="0" kern="0">
                          <a:solidFill>
                            <a:schemeClr val="tx1"/>
                          </a:solidFill>
                          <a:effectLst/>
                          <a:latin typeface="Segoe UI" panose="020B0502040204020203" pitchFamily="34" charset="0"/>
                          <a:ea typeface="+mn-ea"/>
                          <a:cs typeface="Segoe UI" panose="020B0502040204020203" pitchFamily="34" charset="0"/>
                        </a:rPr>
                        <a:t>Maintains a constructive attitude, even during repetitive or difficult work.</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690413"/>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understanding of the prospective apprentice</a:t>
                      </a: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Learning potential</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tc>
                  <a:txBody>
                    <a:bodyPr/>
                    <a:lstStyle/>
                    <a:p>
                      <a:pPr marL="72000" algn="l" defTabSz="914400" rtl="0" eaLnBrk="1" latinLnBrk="0" hangingPunct="1">
                        <a:lnSpc>
                          <a:spcPts val="1150"/>
                        </a:lnSpc>
                        <a:spcBef>
                          <a:spcPts val="0"/>
                        </a:spcBef>
                        <a:spcAft>
                          <a:spcPts val="200"/>
                        </a:spcAft>
                        <a:buNone/>
                      </a:pPr>
                      <a:r>
                        <a:rPr lang="en-NZ" sz="1000" b="0" i="0" kern="0">
                          <a:solidFill>
                            <a:schemeClr val="tx1"/>
                          </a:solidFill>
                          <a:effectLst/>
                          <a:latin typeface="Segoe UI" panose="020B0502040204020203" pitchFamily="34" charset="0"/>
                          <a:ea typeface="+mn-ea"/>
                          <a:cs typeface="Segoe UI" panose="020B0502040204020203" pitchFamily="34" charset="0"/>
                        </a:rPr>
                        <a:t>Picks up basic tasks quickly once shown and remembers correct methods.</a:t>
                      </a:r>
                      <a:br>
                        <a:rPr lang="en-NZ" sz="1000" b="0" i="0" kern="0">
                          <a:solidFill>
                            <a:schemeClr val="tx1"/>
                          </a:solidFill>
                          <a:effectLst/>
                          <a:latin typeface="Segoe UI" panose="020B0502040204020203" pitchFamily="34" charset="0"/>
                          <a:ea typeface="+mn-ea"/>
                          <a:cs typeface="Segoe UI" panose="020B0502040204020203" pitchFamily="34" charset="0"/>
                        </a:rPr>
                      </a:br>
                      <a:r>
                        <a:rPr lang="en-NZ" sz="1000" b="0" i="0" kern="0">
                          <a:solidFill>
                            <a:schemeClr val="tx1"/>
                          </a:solidFill>
                          <a:effectLst/>
                          <a:latin typeface="Segoe UI" panose="020B0502040204020203" pitchFamily="34" charset="0"/>
                          <a:ea typeface="+mn-ea"/>
                          <a:cs typeface="Segoe UI" panose="020B0502040204020203" pitchFamily="34" charset="0"/>
                        </a:rPr>
                        <a:t>Shows curiosity or interest in understanding how to progress within the trade.</a:t>
                      </a:r>
                      <a:br>
                        <a:rPr lang="en-NZ" sz="1000" b="0" i="0" kern="0">
                          <a:solidFill>
                            <a:schemeClr val="tx1"/>
                          </a:solidFill>
                          <a:effectLst/>
                          <a:latin typeface="Segoe UI" panose="020B0502040204020203" pitchFamily="34" charset="0"/>
                          <a:ea typeface="+mn-ea"/>
                          <a:cs typeface="Segoe UI" panose="020B0502040204020203" pitchFamily="34" charset="0"/>
                        </a:rPr>
                      </a:br>
                      <a:r>
                        <a:rPr lang="en-NZ" sz="1000" b="0" i="0" kern="0">
                          <a:solidFill>
                            <a:schemeClr val="tx1"/>
                          </a:solidFill>
                          <a:effectLst/>
                          <a:latin typeface="Segoe UI" panose="020B0502040204020203" pitchFamily="34" charset="0"/>
                          <a:ea typeface="+mn-ea"/>
                          <a:cs typeface="Segoe UI" panose="020B0502040204020203" pitchFamily="34" charset="0"/>
                        </a:rPr>
                        <a:t>Demonstrates growing confidence to ask questions and apply feedback.</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extLst>
                  <a:ext uri="{0D108BD9-81ED-4DB2-BD59-A6C34878D82A}">
                    <a16:rowId xmlns:a16="http://schemas.microsoft.com/office/drawing/2014/main" val="3793491360"/>
                  </a:ext>
                </a:extLst>
              </a:tr>
              <a:tr h="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understanding of the prospective apprentice</a:t>
                      </a: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0" algn="l" defTabSz="914400" rtl="0" eaLnBrk="1" fontAlgn="auto" latinLnBrk="0" hangingPunct="1">
                        <a:lnSpc>
                          <a:spcPts val="1150"/>
                        </a:lnSpc>
                        <a:spcBef>
                          <a:spcPts val="600"/>
                        </a:spcBef>
                        <a:spcAft>
                          <a:spcPts val="600"/>
                        </a:spcAft>
                        <a:buClrTx/>
                        <a:buSzTx/>
                        <a:buFontTx/>
                        <a:buNone/>
                        <a:tabLst/>
                        <a:defRPr/>
                      </a:pPr>
                      <a:r>
                        <a:rPr lang="en-NZ" sz="1000" b="0" i="0" kern="0">
                          <a:solidFill>
                            <a:schemeClr val="tx1"/>
                          </a:solidFill>
                          <a:effectLst/>
                          <a:latin typeface="Segoe UI" panose="020B0502040204020203" pitchFamily="34" charset="0"/>
                          <a:cs typeface="Segoe UI" panose="020B0502040204020203" pitchFamily="34" charset="0"/>
                        </a:rPr>
                        <a:t>Potential and readiness</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mn-ea"/>
                          <a:cs typeface="Segoe UI" panose="020B0502040204020203" pitchFamily="34" charset="0"/>
                        </a:rPr>
                        <a:t>Demonstrates curiosity and persistence when learning new tasks, indicating motivation to progress.</a:t>
                      </a:r>
                      <a:br>
                        <a:rPr lang="en-NZ" sz="1000" b="0" i="0" kern="0">
                          <a:solidFill>
                            <a:schemeClr val="tx1"/>
                          </a:solidFill>
                          <a:effectLst/>
                          <a:latin typeface="Segoe UI" panose="020B0502040204020203" pitchFamily="34" charset="0"/>
                          <a:ea typeface="+mn-ea"/>
                          <a:cs typeface="Segoe UI" panose="020B0502040204020203" pitchFamily="34" charset="0"/>
                        </a:rPr>
                      </a:br>
                      <a:r>
                        <a:rPr lang="en-NZ" sz="1000" b="0" i="0" kern="0">
                          <a:solidFill>
                            <a:schemeClr val="tx1"/>
                          </a:solidFill>
                          <a:effectLst/>
                          <a:latin typeface="Segoe UI" panose="020B0502040204020203" pitchFamily="34" charset="0"/>
                          <a:ea typeface="+mn-ea"/>
                          <a:cs typeface="Segoe UI" panose="020B0502040204020203" pitchFamily="34" charset="0"/>
                        </a:rPr>
                        <a:t>Shows increasing confidence and independence in simple tasks once trained.</a:t>
                      </a:r>
                      <a:br>
                        <a:rPr lang="en-NZ" sz="1000" b="0" i="0" kern="0">
                          <a:solidFill>
                            <a:schemeClr val="tx1"/>
                          </a:solidFill>
                          <a:effectLst/>
                          <a:latin typeface="Segoe UI" panose="020B0502040204020203" pitchFamily="34" charset="0"/>
                          <a:ea typeface="+mn-ea"/>
                          <a:cs typeface="Segoe UI" panose="020B0502040204020203" pitchFamily="34" charset="0"/>
                        </a:rPr>
                      </a:br>
                      <a:r>
                        <a:rPr lang="en-NZ" sz="1000" b="0" i="0" kern="0">
                          <a:solidFill>
                            <a:schemeClr val="tx1"/>
                          </a:solidFill>
                          <a:effectLst/>
                          <a:latin typeface="Segoe UI" panose="020B0502040204020203" pitchFamily="34" charset="0"/>
                          <a:ea typeface="+mn-ea"/>
                          <a:cs typeface="Segoe UI" panose="020B0502040204020203" pitchFamily="34" charset="0"/>
                        </a:rPr>
                        <a:t>Displays attitudes and behaviours (e.g. attention to quality, safe habits, willingness to learn) that suggest readiness for apprenticeship training.</a:t>
                      </a:r>
                    </a:p>
                  </a:txBody>
                  <a:tcPr marL="36000" marR="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098774"/>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understanding of the prospective apprentice</a:t>
                      </a: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tc>
                  <a:txBody>
                    <a:bodyPr/>
                    <a:lstStyle/>
                    <a:p>
                      <a:pPr marL="72000" marR="0" lvl="0" indent="0" algn="l" defTabSz="914400" rtl="0" eaLnBrk="1" fontAlgn="auto" latinLnBrk="0" hangingPunct="1">
                        <a:lnSpc>
                          <a:spcPts val="1150"/>
                        </a:lnSpc>
                        <a:spcBef>
                          <a:spcPts val="600"/>
                        </a:spcBef>
                        <a:spcAft>
                          <a:spcPts val="600"/>
                        </a:spcAft>
                        <a:buClrTx/>
                        <a:buSzTx/>
                        <a:buFontTx/>
                        <a:buNone/>
                        <a:tabLst/>
                        <a:defRPr/>
                      </a:pPr>
                      <a:r>
                        <a:rPr lang="en-NZ" sz="1000" b="0" i="0" kern="0">
                          <a:solidFill>
                            <a:schemeClr val="tx1"/>
                          </a:solidFill>
                          <a:effectLst/>
                          <a:latin typeface="Segoe UI" panose="020B0502040204020203" pitchFamily="34" charset="0"/>
                          <a:cs typeface="Segoe UI" panose="020B0502040204020203" pitchFamily="34" charset="0"/>
                        </a:rPr>
                        <a:t>Reliability and consistency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tc>
                  <a:txBody>
                    <a:bodyPr/>
                    <a:lstStyle/>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mn-ea"/>
                          <a:cs typeface="Segoe UI" panose="020B0502040204020203" pitchFamily="34" charset="0"/>
                        </a:rPr>
                        <a:t>Attends work regularly, with no unexplained absences.</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mn-ea"/>
                          <a:cs typeface="Segoe UI" panose="020B0502040204020203" pitchFamily="34" charset="0"/>
                        </a:rPr>
                        <a:t>Follows through on commitments made to supervisors (e.g., returning tools, finishing set tasks, providing updates).</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mn-ea"/>
                          <a:cs typeface="Segoe UI" panose="020B0502040204020203" pitchFamily="34" charset="0"/>
                        </a:rPr>
                        <a:t>Maintains regular and consistent effort throughout the workday, even on repetitive or less interesting tasks.</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C5B66">
                        <a:alpha val="15299"/>
                      </a:srgbClr>
                    </a:solidFill>
                  </a:tcPr>
                </a:tc>
                <a:extLst>
                  <a:ext uri="{0D108BD9-81ED-4DB2-BD59-A6C34878D82A}">
                    <a16:rowId xmlns:a16="http://schemas.microsoft.com/office/drawing/2014/main" val="2422725845"/>
                  </a:ext>
                </a:extLst>
              </a:tr>
            </a:tbl>
          </a:graphicData>
        </a:graphic>
      </p:graphicFrame>
    </p:spTree>
    <p:extLst>
      <p:ext uri="{BB962C8B-B14F-4D97-AF65-F5344CB8AC3E}">
        <p14:creationId xmlns:p14="http://schemas.microsoft.com/office/powerpoint/2010/main" val="96067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90C24-1CD7-FCF0-2406-360844E47C74}"/>
            </a:ext>
          </a:extLst>
        </p:cNvPr>
        <p:cNvGrpSpPr/>
        <p:nvPr/>
      </p:nvGrpSpPr>
      <p:grpSpPr>
        <a:xfrm>
          <a:off x="0" y="0"/>
          <a:ext cx="0" cy="0"/>
          <a:chOff x="0" y="0"/>
          <a:chExt cx="0" cy="0"/>
        </a:xfrm>
      </p:grpSpPr>
      <p:sp>
        <p:nvSpPr>
          <p:cNvPr id="5" name="Pentagon 4">
            <a:extLst>
              <a:ext uri="{FF2B5EF4-FFF2-40B4-BE49-F238E27FC236}">
                <a16:creationId xmlns:a16="http://schemas.microsoft.com/office/drawing/2014/main" id="{8DDCC5BC-CB6D-424D-7327-2C4B9372CC3D}"/>
              </a:ext>
            </a:extLst>
          </p:cNvPr>
          <p:cNvSpPr/>
          <p:nvPr/>
        </p:nvSpPr>
        <p:spPr>
          <a:xfrm>
            <a:off x="390624" y="545514"/>
            <a:ext cx="3413731" cy="386179"/>
          </a:xfrm>
          <a:prstGeom prst="homePlate">
            <a:avLst/>
          </a:prstGeom>
          <a:solidFill>
            <a:srgbClr val="00A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83111535-14F6-593C-AF5C-AAB4C2895F24}"/>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6738264E-0D56-BF81-21C6-020BA212FD8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477776D4-080F-85E9-1BE3-B8C8EA74F52F}"/>
              </a:ext>
            </a:extLst>
          </p:cNvPr>
          <p:cNvSpPr txBox="1"/>
          <p:nvPr/>
        </p:nvSpPr>
        <p:spPr>
          <a:xfrm>
            <a:off x="508923" y="630883"/>
            <a:ext cx="3201984"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NZ" sz="1400" b="1" i="0" u="none" strike="noStrike" kern="1200" cap="none" spc="1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Table 2: Familiarise 3–12 months</a:t>
            </a:r>
          </a:p>
        </p:txBody>
      </p:sp>
      <p:graphicFrame>
        <p:nvGraphicFramePr>
          <p:cNvPr id="8" name="Table 7">
            <a:extLst>
              <a:ext uri="{FF2B5EF4-FFF2-40B4-BE49-F238E27FC236}">
                <a16:creationId xmlns:a16="http://schemas.microsoft.com/office/drawing/2014/main" id="{7ACD18A2-F0C2-A8D8-3422-2E8391310CF7}"/>
              </a:ext>
            </a:extLst>
          </p:cNvPr>
          <p:cNvGraphicFramePr>
            <a:graphicFrameLocks noGrp="1"/>
          </p:cNvGraphicFramePr>
          <p:nvPr/>
        </p:nvGraphicFramePr>
        <p:xfrm>
          <a:off x="390625" y="1073228"/>
          <a:ext cx="9180515" cy="5616240"/>
        </p:xfrm>
        <a:graphic>
          <a:graphicData uri="http://schemas.openxmlformats.org/drawingml/2006/table">
            <a:tbl>
              <a:tblPr firstCol="1" bandRow="1">
                <a:tableStyleId>{5C22544A-7EE6-4342-B048-85BDC9FD1C3A}</a:tableStyleId>
              </a:tblPr>
              <a:tblGrid>
                <a:gridCol w="1668994">
                  <a:extLst>
                    <a:ext uri="{9D8B030D-6E8A-4147-A177-3AD203B41FA5}">
                      <a16:colId xmlns:a16="http://schemas.microsoft.com/office/drawing/2014/main" val="72553744"/>
                    </a:ext>
                  </a:extLst>
                </a:gridCol>
                <a:gridCol w="1473694">
                  <a:extLst>
                    <a:ext uri="{9D8B030D-6E8A-4147-A177-3AD203B41FA5}">
                      <a16:colId xmlns:a16="http://schemas.microsoft.com/office/drawing/2014/main" val="3813536076"/>
                    </a:ext>
                  </a:extLst>
                </a:gridCol>
                <a:gridCol w="6037827">
                  <a:extLst>
                    <a:ext uri="{9D8B030D-6E8A-4147-A177-3AD203B41FA5}">
                      <a16:colId xmlns:a16="http://schemas.microsoft.com/office/drawing/2014/main" val="1656622307"/>
                    </a:ext>
                  </a:extLst>
                </a:gridCol>
              </a:tblGrid>
              <a:tr h="211120">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Outcome</a:t>
                      </a:r>
                    </a:p>
                  </a:txBody>
                  <a:tcPr marL="36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Element</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KPIs</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99D"/>
                    </a:solidFill>
                  </a:tcPr>
                </a:tc>
                <a:extLst>
                  <a:ext uri="{0D108BD9-81ED-4DB2-BD59-A6C34878D82A}">
                    <a16:rowId xmlns:a16="http://schemas.microsoft.com/office/drawing/2014/main" val="1734384011"/>
                  </a:ext>
                </a:extLst>
              </a:tr>
              <a:tr h="384643">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is familiar with expectations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Trade familiarity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Asks questions about how and why specific tasks are done in a certain way.</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Correctly names and selects common tools and materials when asked.</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Knows who to approach for help or clarification on site.</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2444382"/>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is familiar with expectations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familiarity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Consistently follows company rules on safety, conduct, and attendance.</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Adopts company-specific practices in daily routines (e.g., reporting to supervisor, preferred communication style, job allocation process).</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Accurately describes the company’s expectations of an apprentice when asked.</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extLst>
                  <a:ext uri="{0D108BD9-81ED-4DB2-BD59-A6C34878D82A}">
                    <a16:rowId xmlns:a16="http://schemas.microsoft.com/office/drawing/2014/main" val="1561964917"/>
                  </a:ext>
                </a:extLst>
              </a:tr>
              <a:tr h="178582">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is familiar with expectations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Health and safety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Apprentice can identify at least 3 relevant on-site hazards, assess their risk (high/medium/low), and suggest basic controls, consistent with WorkSafe’s hazard management flow.</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Apprentice consistently wears required PPE, follows site safety rules, and knows how to report a hazard or incident.</a:t>
                      </a:r>
                    </a:p>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Checks that work areas are tidy, clear of trip hazards, and suitable for safe work before beginning a task.</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485700"/>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is familiar with expectations of the trade and the employer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Work habits</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Packs up tools and materials at the end of the day and after completing tasks.</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Follows standard site routines (e.g., sign-in, PPE use, cleanup) without needing reminders.</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Takes responsibility for their tasks and requires minimal reminders to complete them.</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extLst>
                  <a:ext uri="{0D108BD9-81ED-4DB2-BD59-A6C34878D82A}">
                    <a16:rowId xmlns:a16="http://schemas.microsoft.com/office/drawing/2014/main" val="3129321656"/>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feels safe and comfortable to learn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Confidence to ask</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Asks questions when instructions are unclear.</a:t>
                      </a:r>
                    </a:p>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Seeks clarification before starting unfamiliar tasks.</a:t>
                      </a:r>
                    </a:p>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Shows willingness to admit when they don’t understand.</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690413"/>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feels safe and comfortable to learn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Feedback engagement</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Acknowledges feedback by repeating back or asking a follow-up question to confirm understanding.</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Makes clear adjustments to their work after receiving feedback.</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Seeks feedback on whether changes made have met expectations.</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extLst>
                  <a:ext uri="{0D108BD9-81ED-4DB2-BD59-A6C34878D82A}">
                    <a16:rowId xmlns:a16="http://schemas.microsoft.com/office/drawing/2014/main" val="3793491360"/>
                  </a:ext>
                </a:extLst>
              </a:tr>
              <a:tr h="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feels safe and comfortable to learn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0" algn="l" defTabSz="914400" rtl="0" eaLnBrk="1" fontAlgn="auto" latinLnBrk="0" hangingPunct="1">
                        <a:lnSpc>
                          <a:spcPts val="1150"/>
                        </a:lnSpc>
                        <a:spcBef>
                          <a:spcPts val="600"/>
                        </a:spcBef>
                        <a:spcAft>
                          <a:spcPts val="600"/>
                        </a:spcAft>
                        <a:buClrTx/>
                        <a:buSzTx/>
                        <a:buFontTx/>
                        <a:buNone/>
                        <a:tabLst/>
                        <a:defRPr/>
                      </a:pPr>
                      <a:r>
                        <a:rPr lang="en-NZ" sz="1000" b="0" i="0" kern="0">
                          <a:solidFill>
                            <a:schemeClr val="tx1"/>
                          </a:solidFill>
                          <a:effectLst/>
                          <a:latin typeface="Segoe UI" panose="020B0502040204020203" pitchFamily="34" charset="0"/>
                          <a:cs typeface="Segoe UI" panose="020B0502040204020203" pitchFamily="34" charset="0"/>
                        </a:rPr>
                        <a:t>Team interaction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spc="-30" baseline="0">
                          <a:solidFill>
                            <a:schemeClr val="tx1"/>
                          </a:solidFill>
                          <a:effectLst/>
                          <a:latin typeface="Segoe UI" panose="020B0502040204020203" pitchFamily="34" charset="0"/>
                          <a:cs typeface="Segoe UI" panose="020B0502040204020203" pitchFamily="34" charset="0"/>
                        </a:rPr>
                        <a:t>Responds appropriately when spoken to by team members (e.g., answers questions, acknowledges instructions).</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Works cooperatively with others when a task requires more than one person (e.g., lifting, carrying, holding, or setting up).</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Offers or accepts help with simple tasks when needed.</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098774"/>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feels safe and comfortable to learn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marR="0" lvl="0" indent="0" algn="l" defTabSz="914400" rtl="0" eaLnBrk="1" fontAlgn="auto" latinLnBrk="0" hangingPunct="1">
                        <a:lnSpc>
                          <a:spcPts val="1150"/>
                        </a:lnSpc>
                        <a:spcBef>
                          <a:spcPts val="600"/>
                        </a:spcBef>
                        <a:spcAft>
                          <a:spcPts val="600"/>
                        </a:spcAft>
                        <a:buClrTx/>
                        <a:buSzTx/>
                        <a:buFontTx/>
                        <a:buNone/>
                        <a:tabLst/>
                        <a:defRPr/>
                      </a:pPr>
                      <a:r>
                        <a:rPr lang="en-NZ" sz="1000" b="0" i="0" kern="0">
                          <a:solidFill>
                            <a:schemeClr val="tx1"/>
                          </a:solidFill>
                          <a:effectLst/>
                          <a:latin typeface="Segoe UI" panose="020B0502040204020203" pitchFamily="34" charset="0"/>
                          <a:cs typeface="Segoe UI" panose="020B0502040204020203" pitchFamily="34" charset="0"/>
                        </a:rPr>
                        <a:t>Learning mindset</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tc>
                  <a:txBody>
                    <a:bodyPr/>
                    <a:lstStyle/>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cs typeface="Segoe UI" panose="020B0502040204020203" pitchFamily="34" charset="0"/>
                        </a:rPr>
                        <a:t>Asks questions to understand why tasks are done a certain way.</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Shows enthusiasm to try new tasks under supervision.</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Talks about or reflects on what they are learning from a task.</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99D">
                        <a:alpha val="15299"/>
                      </a:srgbClr>
                    </a:solidFill>
                  </a:tcPr>
                </a:tc>
                <a:extLst>
                  <a:ext uri="{0D108BD9-81ED-4DB2-BD59-A6C34878D82A}">
                    <a16:rowId xmlns:a16="http://schemas.microsoft.com/office/drawing/2014/main" val="2422725845"/>
                  </a:ext>
                </a:extLst>
              </a:tr>
            </a:tbl>
          </a:graphicData>
        </a:graphic>
      </p:graphicFrame>
    </p:spTree>
    <p:extLst>
      <p:ext uri="{BB962C8B-B14F-4D97-AF65-F5344CB8AC3E}">
        <p14:creationId xmlns:p14="http://schemas.microsoft.com/office/powerpoint/2010/main" val="188895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F793B-D196-72B3-71A4-AB179792E420}"/>
            </a:ext>
          </a:extLst>
        </p:cNvPr>
        <p:cNvGrpSpPr/>
        <p:nvPr/>
      </p:nvGrpSpPr>
      <p:grpSpPr>
        <a:xfrm>
          <a:off x="0" y="0"/>
          <a:ext cx="0" cy="0"/>
          <a:chOff x="0" y="0"/>
          <a:chExt cx="0" cy="0"/>
        </a:xfrm>
      </p:grpSpPr>
      <p:sp>
        <p:nvSpPr>
          <p:cNvPr id="7" name="Pentagon 6">
            <a:extLst>
              <a:ext uri="{FF2B5EF4-FFF2-40B4-BE49-F238E27FC236}">
                <a16:creationId xmlns:a16="http://schemas.microsoft.com/office/drawing/2014/main" id="{B2B4C570-582D-900C-08E0-0AC0288B4A93}"/>
              </a:ext>
            </a:extLst>
          </p:cNvPr>
          <p:cNvSpPr/>
          <p:nvPr/>
        </p:nvSpPr>
        <p:spPr>
          <a:xfrm>
            <a:off x="381000" y="545515"/>
            <a:ext cx="3340100" cy="386179"/>
          </a:xfrm>
          <a:prstGeom prst="homePlate">
            <a:avLst/>
          </a:prstGeom>
          <a:solidFill>
            <a:srgbClr val="666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F2898C2-7689-E69C-2BA2-013163F3E36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26C33A59-004D-2FC8-4305-CCB23D33BCB9}"/>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graphicFrame>
        <p:nvGraphicFramePr>
          <p:cNvPr id="4" name="Table 3">
            <a:extLst>
              <a:ext uri="{FF2B5EF4-FFF2-40B4-BE49-F238E27FC236}">
                <a16:creationId xmlns:a16="http://schemas.microsoft.com/office/drawing/2014/main" id="{E4E3F9C3-3736-923A-6AF2-1B3577353349}"/>
              </a:ext>
            </a:extLst>
          </p:cNvPr>
          <p:cNvGraphicFramePr>
            <a:graphicFrameLocks noGrp="1"/>
          </p:cNvGraphicFramePr>
          <p:nvPr/>
        </p:nvGraphicFramePr>
        <p:xfrm>
          <a:off x="390625" y="1048547"/>
          <a:ext cx="9180515" cy="5054520"/>
        </p:xfrm>
        <a:graphic>
          <a:graphicData uri="http://schemas.openxmlformats.org/drawingml/2006/table">
            <a:tbl>
              <a:tblPr firstCol="1" bandRow="1">
                <a:tableStyleId>{5C22544A-7EE6-4342-B048-85BDC9FD1C3A}</a:tableStyleId>
              </a:tblPr>
              <a:tblGrid>
                <a:gridCol w="1668994">
                  <a:extLst>
                    <a:ext uri="{9D8B030D-6E8A-4147-A177-3AD203B41FA5}">
                      <a16:colId xmlns:a16="http://schemas.microsoft.com/office/drawing/2014/main" val="72553744"/>
                    </a:ext>
                  </a:extLst>
                </a:gridCol>
                <a:gridCol w="1473694">
                  <a:extLst>
                    <a:ext uri="{9D8B030D-6E8A-4147-A177-3AD203B41FA5}">
                      <a16:colId xmlns:a16="http://schemas.microsoft.com/office/drawing/2014/main" val="3813536076"/>
                    </a:ext>
                  </a:extLst>
                </a:gridCol>
                <a:gridCol w="6037827">
                  <a:extLst>
                    <a:ext uri="{9D8B030D-6E8A-4147-A177-3AD203B41FA5}">
                      <a16:colId xmlns:a16="http://schemas.microsoft.com/office/drawing/2014/main" val="1656622307"/>
                    </a:ext>
                  </a:extLst>
                </a:gridCol>
              </a:tblGrid>
              <a:tr h="211120">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Outcome</a:t>
                      </a:r>
                    </a:p>
                  </a:txBody>
                  <a:tcPr marL="36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686D"/>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Subject</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686D"/>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KPIs</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686D"/>
                    </a:solidFill>
                  </a:tcPr>
                </a:tc>
                <a:extLst>
                  <a:ext uri="{0D108BD9-81ED-4DB2-BD59-A6C34878D82A}">
                    <a16:rowId xmlns:a16="http://schemas.microsoft.com/office/drawing/2014/main" val="1734384011"/>
                  </a:ext>
                </a:extLst>
              </a:tr>
              <a:tr h="384643">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gains increased competence, confidence, responsibility, and recognition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Competence</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Completes routine trade tasks with minimal supervision.</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Produces work to a standard that shows increasing accuracy and efficiency.</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Actively practices and refines skills that have already been introduced.</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2444382"/>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gains increased competence, confidence, responsibility, and recognition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4902"/>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Confidence</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4902"/>
                      </a:srgbClr>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Volunteers to take on tasks they have already practiced.</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Asks to try new tasks once they feel ready, instead of waiting to be told.</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Shows initiative by preparing tools or materials without being asked.</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4902"/>
                      </a:srgbClr>
                    </a:solidFill>
                  </a:tcPr>
                </a:tc>
                <a:extLst>
                  <a:ext uri="{0D108BD9-81ED-4DB2-BD59-A6C34878D82A}">
                    <a16:rowId xmlns:a16="http://schemas.microsoft.com/office/drawing/2014/main" val="1561964917"/>
                  </a:ext>
                </a:extLst>
              </a:tr>
              <a:tr h="178582">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gains increased competence, confidence, responsibility, and recognition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Responsibility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Takes ownership for completing allocated tasks from start to finish.</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Checks quality of their own work before reporting it complete.</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Anticipates next steps or simple needs on site and acts without waiting to be told (e.g., preparing materials, clearing space, readying tools).</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485700"/>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gains increased competence, confidence, responsibility, and recognition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Recognition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5299"/>
                      </a:srgbClr>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Receives acknowledgement or praise from supervisors/tradespeople for quality work or improvement.</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Is entrusted with more complex or independent tasks as a sign of supervisor confidence.</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Is seen by peers as a reliable contributor.</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5299"/>
                      </a:srgbClr>
                    </a:solidFill>
                  </a:tcPr>
                </a:tc>
                <a:extLst>
                  <a:ext uri="{0D108BD9-81ED-4DB2-BD59-A6C34878D82A}">
                    <a16:rowId xmlns:a16="http://schemas.microsoft.com/office/drawing/2014/main" val="3129321656"/>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increased confidence, flexibility, and productivity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Confidence in apprentice</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Completes assigned tasks correctly with minimal reminders.</a:t>
                      </a:r>
                    </a:p>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Can be relied on to maintain safe work practices without prompting.</a:t>
                      </a:r>
                    </a:p>
                    <a:p>
                      <a:pPr marL="72000">
                        <a:lnSpc>
                          <a:spcPts val="1150"/>
                        </a:lnSpc>
                        <a:spcBef>
                          <a:spcPts val="0"/>
                        </a:spcBef>
                        <a:spcAft>
                          <a:spcPts val="2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Stays on task until it is completed, even when unsupervised.</a:t>
                      </a: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690413"/>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increased confidence, flexibility, and productivity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Flexibility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5299"/>
                      </a:srgbClr>
                    </a:solidFill>
                  </a:tcPr>
                </a:tc>
                <a:tc>
                  <a:txBody>
                    <a:bodyPr/>
                    <a:lstStyle/>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cs typeface="Segoe UI" panose="020B0502040204020203" pitchFamily="34" charset="0"/>
                        </a:rPr>
                        <a:t>Can step into a wider range of routine tasks (e.g., basic prep, clean-up, moving materials) without needing close supervision.</a:t>
                      </a:r>
                    </a:p>
                    <a:p>
                      <a:pPr marL="72000">
                        <a:lnSpc>
                          <a:spcPts val="1150"/>
                        </a:lnSpc>
                        <a:spcBef>
                          <a:spcPts val="0"/>
                        </a:spcBef>
                        <a:spcAft>
                          <a:spcPts val="200"/>
                        </a:spcAft>
                        <a:buNone/>
                      </a:pPr>
                      <a:r>
                        <a:rPr lang="en-NZ" sz="1000" b="0" i="0" kern="0">
                          <a:solidFill>
                            <a:schemeClr val="tx1"/>
                          </a:solidFill>
                          <a:effectLst/>
                          <a:latin typeface="Segoe UI" panose="020B0502040204020203" pitchFamily="34" charset="0"/>
                          <a:ea typeface="Aptos" panose="020B0004020202020204" pitchFamily="34" charset="0"/>
                          <a:cs typeface="Segoe UI" panose="020B0502040204020203" pitchFamily="34" charset="0"/>
                        </a:rPr>
                        <a:t>Applies previously learned skills across different work areas or job types, reducing the need for tradespeople to cover those tasks.</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6686D">
                        <a:alpha val="15299"/>
                      </a:srgbClr>
                    </a:solidFill>
                  </a:tcPr>
                </a:tc>
                <a:extLst>
                  <a:ext uri="{0D108BD9-81ED-4DB2-BD59-A6C34878D82A}">
                    <a16:rowId xmlns:a16="http://schemas.microsoft.com/office/drawing/2014/main" val="3793491360"/>
                  </a:ext>
                </a:extLst>
              </a:tr>
              <a:tr h="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increased confidence, flexibility, and productivity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4602" marB="4602"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0" algn="l" defTabSz="914400" rtl="0" eaLnBrk="1" fontAlgn="auto" latinLnBrk="0" hangingPunct="1">
                        <a:lnSpc>
                          <a:spcPts val="1150"/>
                        </a:lnSpc>
                        <a:spcBef>
                          <a:spcPts val="600"/>
                        </a:spcBef>
                        <a:spcAft>
                          <a:spcPts val="600"/>
                        </a:spcAft>
                        <a:buClrTx/>
                        <a:buSzTx/>
                        <a:buFontTx/>
                        <a:buNone/>
                        <a:tabLst/>
                        <a:defRPr/>
                      </a:pPr>
                      <a:r>
                        <a:rPr lang="en-NZ" sz="1000" b="0" i="0" kern="0">
                          <a:solidFill>
                            <a:schemeClr val="tx1"/>
                          </a:solidFill>
                          <a:effectLst/>
                          <a:latin typeface="Segoe UI" panose="020B0502040204020203" pitchFamily="34" charset="0"/>
                          <a:cs typeface="Segoe UI" panose="020B0502040204020203" pitchFamily="34" charset="0"/>
                        </a:rPr>
                        <a:t>Productivity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spc="-30" baseline="0">
                          <a:solidFill>
                            <a:schemeClr val="tx1"/>
                          </a:solidFill>
                          <a:effectLst/>
                          <a:latin typeface="Segoe UI" panose="020B0502040204020203" pitchFamily="34" charset="0"/>
                          <a:cs typeface="Segoe UI" panose="020B0502040204020203" pitchFamily="34" charset="0"/>
                        </a:rPr>
                        <a:t>Carries out routine tasks to the expected standard without needing supervision.</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spc="-30" baseline="0">
                          <a:solidFill>
                            <a:schemeClr val="tx1"/>
                          </a:solidFill>
                          <a:effectLst/>
                          <a:latin typeface="Segoe UI" panose="020B0502040204020203" pitchFamily="34" charset="0"/>
                          <a:ea typeface="Aptos" panose="020B0004020202020204" pitchFamily="34" charset="0"/>
                          <a:cs typeface="Segoe UI" panose="020B0502040204020203" pitchFamily="34" charset="0"/>
                        </a:rPr>
                        <a:t>Works at a pace that keeps up with the crew and doesn’t slow others down.</a:t>
                      </a:r>
                    </a:p>
                    <a:p>
                      <a:pPr marL="72000" marR="0" lvl="0" indent="0" algn="l" defTabSz="914400" rtl="0" eaLnBrk="1" fontAlgn="auto" latinLnBrk="0" hangingPunct="1">
                        <a:lnSpc>
                          <a:spcPts val="1150"/>
                        </a:lnSpc>
                        <a:spcBef>
                          <a:spcPts val="0"/>
                        </a:spcBef>
                        <a:spcAft>
                          <a:spcPts val="200"/>
                        </a:spcAft>
                        <a:buClrTx/>
                        <a:buSzTx/>
                        <a:buFontTx/>
                        <a:buNone/>
                        <a:tabLst/>
                        <a:defRPr/>
                      </a:pPr>
                      <a:r>
                        <a:rPr lang="en-NZ" sz="1000" b="0" i="0" kern="0" spc="-30" baseline="0">
                          <a:solidFill>
                            <a:schemeClr val="tx1"/>
                          </a:solidFill>
                          <a:effectLst/>
                          <a:latin typeface="Segoe UI" panose="020B0502040204020203" pitchFamily="34" charset="0"/>
                          <a:ea typeface="Aptos" panose="020B0004020202020204" pitchFamily="34" charset="0"/>
                          <a:cs typeface="Segoe UI" panose="020B0502040204020203" pitchFamily="34" charset="0"/>
                        </a:rPr>
                        <a:t>Handles routine tasks independently, freeing up tradespeople for higher-level work.</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098774"/>
                  </a:ext>
                </a:extLst>
              </a:tr>
            </a:tbl>
          </a:graphicData>
        </a:graphic>
      </p:graphicFrame>
      <p:sp>
        <p:nvSpPr>
          <p:cNvPr id="6" name="TextBox 5">
            <a:extLst>
              <a:ext uri="{FF2B5EF4-FFF2-40B4-BE49-F238E27FC236}">
                <a16:creationId xmlns:a16="http://schemas.microsoft.com/office/drawing/2014/main" id="{45015006-5DDE-E236-B907-CC8A630AAE40}"/>
              </a:ext>
            </a:extLst>
          </p:cNvPr>
          <p:cNvSpPr txBox="1"/>
          <p:nvPr/>
        </p:nvSpPr>
        <p:spPr>
          <a:xfrm>
            <a:off x="525855" y="630883"/>
            <a:ext cx="3201984"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NZ" sz="1400" b="1" i="0" u="none" strike="noStrike" kern="1200" cap="none" spc="1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Table 3: Train 12–36 months</a:t>
            </a:r>
          </a:p>
        </p:txBody>
      </p:sp>
    </p:spTree>
    <p:extLst>
      <p:ext uri="{BB962C8B-B14F-4D97-AF65-F5344CB8AC3E}">
        <p14:creationId xmlns:p14="http://schemas.microsoft.com/office/powerpoint/2010/main" val="320301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CDF0-093F-6D19-CA9D-181C3BA2B8E0}"/>
            </a:ext>
          </a:extLst>
        </p:cNvPr>
        <p:cNvGrpSpPr/>
        <p:nvPr/>
      </p:nvGrpSpPr>
      <p:grpSpPr>
        <a:xfrm>
          <a:off x="0" y="0"/>
          <a:ext cx="0" cy="0"/>
          <a:chOff x="0" y="0"/>
          <a:chExt cx="0" cy="0"/>
        </a:xfrm>
      </p:grpSpPr>
      <p:sp>
        <p:nvSpPr>
          <p:cNvPr id="5" name="Pentagon 4">
            <a:extLst>
              <a:ext uri="{FF2B5EF4-FFF2-40B4-BE49-F238E27FC236}">
                <a16:creationId xmlns:a16="http://schemas.microsoft.com/office/drawing/2014/main" id="{12E2323E-FDD6-1151-5E71-6A8723FD739E}"/>
              </a:ext>
            </a:extLst>
          </p:cNvPr>
          <p:cNvSpPr/>
          <p:nvPr/>
        </p:nvSpPr>
        <p:spPr>
          <a:xfrm>
            <a:off x="381000" y="545515"/>
            <a:ext cx="3340100" cy="386179"/>
          </a:xfrm>
          <a:prstGeom prst="homePlate">
            <a:avLst/>
          </a:prstGeom>
          <a:solidFill>
            <a:srgbClr val="F05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F8328388-B66D-F5CB-89DF-82DACDA5F728}"/>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C7B4552D-5D1B-1A8C-D16F-958B508BC395}"/>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graphicFrame>
        <p:nvGraphicFramePr>
          <p:cNvPr id="4" name="Table 3">
            <a:extLst>
              <a:ext uri="{FF2B5EF4-FFF2-40B4-BE49-F238E27FC236}">
                <a16:creationId xmlns:a16="http://schemas.microsoft.com/office/drawing/2014/main" id="{02360405-DDF9-0CF2-8436-CBBC69BE5D27}"/>
              </a:ext>
            </a:extLst>
          </p:cNvPr>
          <p:cNvGraphicFramePr>
            <a:graphicFrameLocks noGrp="1"/>
          </p:cNvGraphicFramePr>
          <p:nvPr/>
        </p:nvGraphicFramePr>
        <p:xfrm>
          <a:off x="390625" y="1048547"/>
          <a:ext cx="9180515" cy="4741120"/>
        </p:xfrm>
        <a:graphic>
          <a:graphicData uri="http://schemas.openxmlformats.org/drawingml/2006/table">
            <a:tbl>
              <a:tblPr firstCol="1" bandRow="1">
                <a:tableStyleId>{5C22544A-7EE6-4342-B048-85BDC9FD1C3A}</a:tableStyleId>
              </a:tblPr>
              <a:tblGrid>
                <a:gridCol w="1668994">
                  <a:extLst>
                    <a:ext uri="{9D8B030D-6E8A-4147-A177-3AD203B41FA5}">
                      <a16:colId xmlns:a16="http://schemas.microsoft.com/office/drawing/2014/main" val="72553744"/>
                    </a:ext>
                  </a:extLst>
                </a:gridCol>
                <a:gridCol w="1473694">
                  <a:extLst>
                    <a:ext uri="{9D8B030D-6E8A-4147-A177-3AD203B41FA5}">
                      <a16:colId xmlns:a16="http://schemas.microsoft.com/office/drawing/2014/main" val="3813536076"/>
                    </a:ext>
                  </a:extLst>
                </a:gridCol>
                <a:gridCol w="6037827">
                  <a:extLst>
                    <a:ext uri="{9D8B030D-6E8A-4147-A177-3AD203B41FA5}">
                      <a16:colId xmlns:a16="http://schemas.microsoft.com/office/drawing/2014/main" val="1656622307"/>
                    </a:ext>
                  </a:extLst>
                </a:gridCol>
              </a:tblGrid>
              <a:tr h="211120">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Outcome</a:t>
                      </a:r>
                    </a:p>
                  </a:txBody>
                  <a:tcPr marL="36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32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Subject</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32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KPIs</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326"/>
                    </a:solidFill>
                  </a:tcPr>
                </a:tc>
                <a:extLst>
                  <a:ext uri="{0D108BD9-81ED-4DB2-BD59-A6C34878D82A}">
                    <a16:rowId xmlns:a16="http://schemas.microsoft.com/office/drawing/2014/main" val="1734384011"/>
                  </a:ext>
                </a:extLst>
              </a:tr>
              <a:tr h="384643">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1000" b="0" i="0" kern="0">
                          <a:solidFill>
                            <a:schemeClr val="tx1"/>
                          </a:solidFill>
                          <a:effectLst/>
                          <a:latin typeface="Segoe UI" panose="020B0502040204020203" pitchFamily="34" charset="0"/>
                          <a:cs typeface="Segoe UI" panose="020B0502040204020203" pitchFamily="34" charset="0"/>
                        </a:rPr>
                      </a:br>
                      <a:r>
                        <a:rPr lang="en-NZ" sz="1000" b="0" i="0" kern="0">
                          <a:solidFill>
                            <a:schemeClr val="tx1"/>
                          </a:solidFill>
                          <a:effectLst/>
                          <a:latin typeface="Segoe UI" panose="020B0502040204020203" pitchFamily="34" charset="0"/>
                          <a:cs typeface="Segoe UI" panose="020B0502040204020203" pitchFamily="34" charset="0"/>
                        </a:rPr>
                        <a:t>and opportunities </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Independence</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Completes a full range of trade tasks to the required quality standard without supervision. </a:t>
                      </a:r>
                    </a:p>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Takes appropriate action to keep work moving and seeks guidance when tasks go beyond their level </a:t>
                      </a:r>
                      <a:br>
                        <a:rPr lang="en-NZ" sz="1000" b="0" i="0" kern="0">
                          <a:solidFill>
                            <a:schemeClr val="tx1"/>
                          </a:solidFill>
                          <a:effectLst/>
                          <a:latin typeface="Segoe UI" panose="020B0502040204020203" pitchFamily="34" charset="0"/>
                          <a:cs typeface="Segoe UI" panose="020B0502040204020203" pitchFamily="34" charset="0"/>
                        </a:rPr>
                      </a:br>
                      <a:r>
                        <a:rPr lang="en-NZ" sz="1000" b="0" i="0" kern="0">
                          <a:solidFill>
                            <a:schemeClr val="tx1"/>
                          </a:solidFill>
                          <a:effectLst/>
                          <a:latin typeface="Segoe UI" panose="020B0502040204020203" pitchFamily="34" charset="0"/>
                          <a:cs typeface="Segoe UI" panose="020B0502040204020203" pitchFamily="34" charset="0"/>
                        </a:rPr>
                        <a:t>of experience. </a:t>
                      </a:r>
                    </a:p>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Identifies and begins appropriate tasks without waiting to be instructed. </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2444382"/>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gains increased competence, confidence, responsibility, and recognition</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Confidence</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Provides guidance to newer apprentices or labourers on basic tasks. </a:t>
                      </a:r>
                    </a:p>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Completes a comparable volume of work, to a comparable quality, as qualified tradespeople. </a:t>
                      </a:r>
                    </a:p>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Strengthens the team by modelling and reinforcing shared values, behaviours, and practices. </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extLst>
                  <a:ext uri="{0D108BD9-81ED-4DB2-BD59-A6C34878D82A}">
                    <a16:rowId xmlns:a16="http://schemas.microsoft.com/office/drawing/2014/main" val="1561964917"/>
                  </a:ext>
                </a:extLst>
              </a:tr>
              <a:tr h="178582">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1000" b="0" i="0" kern="0">
                          <a:solidFill>
                            <a:schemeClr val="tx1"/>
                          </a:solidFill>
                          <a:effectLst/>
                          <a:latin typeface="Segoe UI" panose="020B0502040204020203" pitchFamily="34" charset="0"/>
                          <a:cs typeface="Segoe UI" panose="020B0502040204020203" pitchFamily="34" charset="0"/>
                        </a:rPr>
                      </a:br>
                      <a:r>
                        <a:rPr lang="en-NZ" sz="1000" b="0" i="0" kern="0">
                          <a:solidFill>
                            <a:schemeClr val="tx1"/>
                          </a:solidFill>
                          <a:effectLst/>
                          <a:latin typeface="Segoe UI" panose="020B0502040204020203" pitchFamily="34" charset="0"/>
                          <a:cs typeface="Segoe UI" panose="020B0502040204020203" pitchFamily="34" charset="0"/>
                        </a:rPr>
                        <a:t>and opportunities </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Career progression and development – see optional KPIs</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0"/>
                        </a:spcBef>
                        <a:spcAft>
                          <a:spcPts val="400"/>
                        </a:spcAft>
                        <a:buNone/>
                      </a:pP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485700"/>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increased business viability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5299"/>
                      </a:srgbClr>
                    </a:solid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Productivity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5299"/>
                      </a:srgbClr>
                    </a:solidFill>
                  </a:tcPr>
                </a:tc>
                <a:tc>
                  <a:txBody>
                    <a:bodyPr/>
                    <a:lstStyle/>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Always meets expectations regarding speed and quality of work, contributing positively to project timelines.</a:t>
                      </a:r>
                    </a:p>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Reduces demand on tradespeople by managing routine or preparatory work independently. </a:t>
                      </a:r>
                    </a:p>
                    <a:p>
                      <a:pPr marL="72000">
                        <a:lnSpc>
                          <a:spcPts val="1150"/>
                        </a:lnSpc>
                        <a:spcBef>
                          <a:spcPts val="0"/>
                        </a:spcBef>
                        <a:spcAft>
                          <a:spcPts val="400"/>
                        </a:spcAft>
                        <a:buNone/>
                      </a:pPr>
                      <a:r>
                        <a:rPr lang="en-NZ" sz="1000" b="0" i="0" kern="0">
                          <a:solidFill>
                            <a:schemeClr val="tx1"/>
                          </a:solidFill>
                          <a:effectLst/>
                          <a:latin typeface="Segoe UI" panose="020B0502040204020203" pitchFamily="34" charset="0"/>
                          <a:cs typeface="Segoe UI" panose="020B0502040204020203" pitchFamily="34" charset="0"/>
                        </a:rPr>
                        <a:t>Takes on a share of workload that allows the business to schedule more jobs or larger projects with confidence. </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5299"/>
                      </a:srgbClr>
                    </a:solidFill>
                  </a:tcPr>
                </a:tc>
                <a:extLst>
                  <a:ext uri="{0D108BD9-81ED-4DB2-BD59-A6C34878D82A}">
                    <a16:rowId xmlns:a16="http://schemas.microsoft.com/office/drawing/2014/main" val="3129321656"/>
                  </a:ext>
                </a:extLst>
              </a:tr>
              <a:tr h="459340">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Employer gains increased business viability</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600"/>
                        </a:spcBef>
                        <a:spcAft>
                          <a:spcPts val="600"/>
                        </a:spcAft>
                        <a:buNone/>
                      </a:pPr>
                      <a:r>
                        <a:rPr lang="en-NZ" sz="1000" b="0" i="0" kern="0">
                          <a:solidFill>
                            <a:schemeClr val="tx1"/>
                          </a:solidFill>
                          <a:effectLst/>
                          <a:latin typeface="Segoe UI" panose="020B0502040204020203" pitchFamily="34" charset="0"/>
                          <a:cs typeface="Segoe UI" panose="020B0502040204020203" pitchFamily="34" charset="0"/>
                        </a:rPr>
                        <a:t>Business alignment</a:t>
                      </a:r>
                      <a:endPar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150"/>
                        </a:lnSpc>
                        <a:spcBef>
                          <a:spcPts val="0"/>
                        </a:spcBef>
                        <a:spcAft>
                          <a:spcPts val="4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Applies company systems and processes (e.g., safety, reporting, communication) correctly and without reminders. </a:t>
                      </a:r>
                    </a:p>
                    <a:p>
                      <a:pPr marL="72000">
                        <a:lnSpc>
                          <a:spcPts val="1150"/>
                        </a:lnSpc>
                        <a:spcBef>
                          <a:spcPts val="0"/>
                        </a:spcBef>
                        <a:spcAft>
                          <a:spcPts val="4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Supports project delivery by coordinating with other trades or subcontractors in line with company expectations.</a:t>
                      </a:r>
                    </a:p>
                    <a:p>
                      <a:pPr marL="72000">
                        <a:lnSpc>
                          <a:spcPts val="1150"/>
                        </a:lnSpc>
                        <a:spcBef>
                          <a:spcPts val="0"/>
                        </a:spcBef>
                        <a:spcAft>
                          <a:spcPts val="400"/>
                        </a:spcAft>
                        <a:buNone/>
                      </a:pPr>
                      <a:r>
                        <a:rPr lang="en-NZ" sz="10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Demonstrates behaviours (e.g., punctuality, quality focus, teamwork) that align with and reinforce company reputation. </a:t>
                      </a:r>
                    </a:p>
                  </a:txBody>
                  <a:tcPr marL="36000" marR="36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690413"/>
                  </a:ext>
                </a:extLst>
              </a:tr>
            </a:tbl>
          </a:graphicData>
        </a:graphic>
      </p:graphicFrame>
      <p:sp>
        <p:nvSpPr>
          <p:cNvPr id="6" name="TextBox 5">
            <a:extLst>
              <a:ext uri="{FF2B5EF4-FFF2-40B4-BE49-F238E27FC236}">
                <a16:creationId xmlns:a16="http://schemas.microsoft.com/office/drawing/2014/main" id="{7D007AF7-4A4E-F48E-2E1C-D4F45438B4B7}"/>
              </a:ext>
            </a:extLst>
          </p:cNvPr>
          <p:cNvSpPr txBox="1"/>
          <p:nvPr/>
        </p:nvSpPr>
        <p:spPr>
          <a:xfrm>
            <a:off x="525855" y="630883"/>
            <a:ext cx="3201984"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NZ" sz="1400" b="1" i="0" u="none" strike="noStrike" kern="1200" cap="none" spc="1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Table 4: Earn 36</a:t>
            </a:r>
            <a:r>
              <a:rPr kumimoji="0" lang="en-NZ" sz="1400" b="1" i="0" u="none" strike="noStrike" kern="1200" cap="none" spc="5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a:t>
            </a:r>
            <a:r>
              <a:rPr kumimoji="0" lang="en-NZ" sz="1400" b="1" i="0" u="none" strike="noStrike" kern="1200" cap="none" spc="2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4</a:t>
            </a:r>
            <a:r>
              <a:rPr kumimoji="0" lang="en-NZ" sz="1400" b="1" i="0" u="none" strike="noStrike" kern="1200" cap="none" spc="1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8 months</a:t>
            </a:r>
          </a:p>
        </p:txBody>
      </p:sp>
    </p:spTree>
    <p:extLst>
      <p:ext uri="{BB962C8B-B14F-4D97-AF65-F5344CB8AC3E}">
        <p14:creationId xmlns:p14="http://schemas.microsoft.com/office/powerpoint/2010/main" val="119079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B979D9-72F8-1F0C-0C44-D40D41E46F8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54CFE9A3-E5EF-DB8F-43A5-1F56A43E9C0A}"/>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AB8346D3-C12C-85A3-612B-E4757A8477EC}"/>
              </a:ext>
            </a:extLst>
          </p:cNvPr>
          <p:cNvSpPr txBox="1"/>
          <p:nvPr/>
        </p:nvSpPr>
        <p:spPr>
          <a:xfrm>
            <a:off x="381000" y="469626"/>
            <a:ext cx="6011863"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Optional KPIs</a:t>
            </a:r>
          </a:p>
        </p:txBody>
      </p:sp>
      <p:sp>
        <p:nvSpPr>
          <p:cNvPr id="5" name="TextBox 4">
            <a:extLst>
              <a:ext uri="{FF2B5EF4-FFF2-40B4-BE49-F238E27FC236}">
                <a16:creationId xmlns:a16="http://schemas.microsoft.com/office/drawing/2014/main" id="{E544C23B-69BF-F2EC-6A2A-2C51DF0776C2}"/>
              </a:ext>
            </a:extLst>
          </p:cNvPr>
          <p:cNvSpPr txBox="1"/>
          <p:nvPr/>
        </p:nvSpPr>
        <p:spPr>
          <a:xfrm>
            <a:off x="3548063" y="1347878"/>
            <a:ext cx="2844800" cy="5143469"/>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The Four Pathways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Business ownership pathway: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focuses on apprentices beginning to understand how a business operates, including pricing, scheduling, profitability, and customer value. These KPIs encourage entrepreneurial thinking and prepare apprentices who may one day start their own business. Showing apprentices what is actually involved in running a business can be a great way to keep them around for longer, as it’ll help them understand how much more they need to learn after qualifying to be successful.</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Project management pathway: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early skills in planning, coordination, and oversight. Apprentices begin to support supervisors in keeping jobs on track and learn how to manage small parts of a project, preparing them for potential leadership roles.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Master craftsperson pathway: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focuses on technical excellence and pride in workmanship. Apprentices start to develop advanced skills, take on more complex tasks, and set high standards for quality. This pathway suits those who want to deepen their trade expertise.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Mentor pathway: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develops apprentices as teachers and supporters of others. Apprentices learn to guide, encourage, and pass on knowledge to junior staff, strengthening team culture and lifting the skills of the whole workforce.</a:t>
            </a:r>
          </a:p>
        </p:txBody>
      </p:sp>
      <p:sp>
        <p:nvSpPr>
          <p:cNvPr id="6" name="TextBox 5">
            <a:extLst>
              <a:ext uri="{FF2B5EF4-FFF2-40B4-BE49-F238E27FC236}">
                <a16:creationId xmlns:a16="http://schemas.microsoft.com/office/drawing/2014/main" id="{71E6661B-A63C-1C6E-A923-BB857CC3B59C}"/>
              </a:ext>
            </a:extLst>
          </p:cNvPr>
          <p:cNvSpPr txBox="1"/>
          <p:nvPr/>
        </p:nvSpPr>
        <p:spPr>
          <a:xfrm>
            <a:off x="381000" y="1341437"/>
            <a:ext cx="2808288" cy="4270400"/>
          </a:xfrm>
          <a:prstGeom prst="rect">
            <a:avLst/>
          </a:prstGeom>
          <a:noFill/>
        </p:spPr>
        <p:txBody>
          <a:bodyPr wrap="square" lIns="0" tIns="0" rIns="0" bIns="0">
            <a:sp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Optional Pathway KPIs</a:t>
            </a:r>
            <a:endParaRPr kumimoji="0" lang="en-NZ" sz="1400" b="1" i="0" u="none" strike="noStrike" kern="1200" cap="none" spc="-3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Alongside the core apprenticeship KPIs, this framework includes optional KPIs that recognise different pathways apprentices may wish to follow as they approach the end of their apprenticeship. These pathways allow businesses to support apprentices in shaping their future careers while also creating value for the company.</a:t>
            </a:r>
          </a:p>
          <a:p>
            <a:pPr marL="0" marR="0" lvl="0" indent="0" algn="l" defTabSz="457200" rtl="0" eaLnBrk="1" fontAlgn="auto" latinLnBrk="0" hangingPunct="1">
              <a:lnSpc>
                <a:spcPts val="1500"/>
              </a:lnSpc>
              <a:spcBef>
                <a:spcPts val="60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Why Optional KPIs matter</a:t>
            </a:r>
            <a:endParaRPr kumimoji="0" lang="en-NZ" sz="1400" b="1" i="0" u="none" strike="noStrike" kern="1200" cap="none" spc="-3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Choice and motivation: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can see how their strengths and interests connect to longer-term career paths.</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Business value</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employers can develop apprentices in ways that align with business needs — whether that’s future supervisors, technical specialists, or mentors for new staff.</a:t>
            </a:r>
          </a:p>
          <a:p>
            <a:pPr marL="228600" marR="0" lvl="0" indent="-228600" algn="l" defTabSz="457200" rtl="0" eaLnBrk="1" fontAlgn="auto" latinLnBrk="0" hangingPunct="1">
              <a:lnSpc>
                <a:spcPts val="1300"/>
              </a:lnSpc>
              <a:spcBef>
                <a:spcPts val="0"/>
              </a:spcBef>
              <a:spcAft>
                <a:spcPts val="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Retention: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who see opportunities for growth within a business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are more likely to stay.</a:t>
            </a:r>
          </a:p>
          <a:p>
            <a:pPr marL="0" marR="0" lvl="0" indent="0" algn="l" defTabSz="457200" rtl="0" eaLnBrk="1" fontAlgn="auto" latinLnBrk="0" hangingPunct="1">
              <a:lnSpc>
                <a:spcPts val="1300"/>
              </a:lnSpc>
              <a:spcBef>
                <a:spcPts val="0"/>
              </a:spcBef>
              <a:spcAft>
                <a:spcPts val="0"/>
              </a:spcAft>
              <a:buClrTx/>
              <a:buSzTx/>
              <a:buFontTx/>
              <a:buNone/>
              <a:tabLst/>
              <a:defRPr/>
            </a:pPr>
            <a:endParaRPr kumimoji="0" lang="en-NZ" sz="1000" b="0" i="1"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520"/>
              </a:lnSpc>
              <a:spcBef>
                <a:spcPts val="0"/>
              </a:spcBef>
              <a:spcAft>
                <a:spcPts val="0"/>
              </a:spcAft>
              <a:buClrTx/>
              <a:buSzTx/>
              <a:buFontTx/>
              <a:buNone/>
              <a:tabLst/>
              <a:defRPr/>
            </a:pPr>
            <a:endParaRPr kumimoji="0" lang="en-NZ" sz="1400" b="1" i="0" u="none" strike="noStrike" kern="1200" cap="none" spc="-2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p:txBody>
      </p:sp>
      <p:sp>
        <p:nvSpPr>
          <p:cNvPr id="7" name="TextBox 6">
            <a:extLst>
              <a:ext uri="{FF2B5EF4-FFF2-40B4-BE49-F238E27FC236}">
                <a16:creationId xmlns:a16="http://schemas.microsoft.com/office/drawing/2014/main" id="{2230BFAC-34F4-83A5-B0A0-235ECC6D170B}"/>
              </a:ext>
            </a:extLst>
          </p:cNvPr>
          <p:cNvSpPr txBox="1"/>
          <p:nvPr/>
        </p:nvSpPr>
        <p:spPr>
          <a:xfrm>
            <a:off x="6753225" y="1347878"/>
            <a:ext cx="2808288" cy="4852897"/>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to use Optional KPIs</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Introduce</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optional KPIs during the Earn stage, once apprentices are nearing trade competency.</a:t>
            </a:r>
            <a:endPar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endParaRP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Work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with apprentices to identify which pathway matches their interests and the business’s needs.</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Use</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the optional KPIs to structure development conversations and provide recognition for progress beyond core apprenticeship requirements.</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Consider</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linking progression on optional pathways to additional pay or recognition, reinforcing their value to both apprentice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and employer.</a:t>
            </a:r>
          </a:p>
          <a:p>
            <a:pPr marL="0" marR="0" lvl="0" indent="0" algn="l" defTabSz="457200" rtl="0" eaLnBrk="1" fontAlgn="auto" latinLnBrk="0" hangingPunct="1">
              <a:lnSpc>
                <a:spcPts val="1300"/>
              </a:lnSpc>
              <a:spcBef>
                <a:spcPts val="0"/>
              </a:spcBef>
              <a:spcAft>
                <a:spcPts val="1200"/>
              </a:spcAft>
              <a:buClrTx/>
              <a:buSzTx/>
              <a:buFontTx/>
              <a:buNone/>
              <a:tabLst/>
              <a:defRPr/>
            </a:pPr>
            <a:endPar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6416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a:extLst>
              <a:ext uri="{FF2B5EF4-FFF2-40B4-BE49-F238E27FC236}">
                <a16:creationId xmlns:a16="http://schemas.microsoft.com/office/drawing/2014/main" id="{415E0771-A87D-C98F-4FEA-223E6529C1D6}"/>
              </a:ext>
            </a:extLst>
          </p:cNvPr>
          <p:cNvSpPr/>
          <p:nvPr/>
        </p:nvSpPr>
        <p:spPr>
          <a:xfrm>
            <a:off x="390625" y="545516"/>
            <a:ext cx="4002266" cy="386179"/>
          </a:xfrm>
          <a:prstGeom prst="homePlate">
            <a:avLst/>
          </a:prstGeom>
          <a:solidFill>
            <a:srgbClr val="F05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B02E34CD-A47A-2391-F920-EA185795C1C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0D4EB8BB-FE3C-1220-6E78-BF04C6BCEAB8}"/>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graphicFrame>
        <p:nvGraphicFramePr>
          <p:cNvPr id="5" name="Table 4">
            <a:extLst>
              <a:ext uri="{FF2B5EF4-FFF2-40B4-BE49-F238E27FC236}">
                <a16:creationId xmlns:a16="http://schemas.microsoft.com/office/drawing/2014/main" id="{FD345719-4D1B-F7DD-7613-FE79796C1D18}"/>
              </a:ext>
            </a:extLst>
          </p:cNvPr>
          <p:cNvGraphicFramePr>
            <a:graphicFrameLocks noGrp="1"/>
          </p:cNvGraphicFramePr>
          <p:nvPr/>
        </p:nvGraphicFramePr>
        <p:xfrm>
          <a:off x="390625" y="1048548"/>
          <a:ext cx="9180515" cy="5372667"/>
        </p:xfrm>
        <a:graphic>
          <a:graphicData uri="http://schemas.openxmlformats.org/drawingml/2006/table">
            <a:tbl>
              <a:tblPr firstCol="1" bandRow="1">
                <a:tableStyleId>{5C22544A-7EE6-4342-B048-85BDC9FD1C3A}</a:tableStyleId>
              </a:tblPr>
              <a:tblGrid>
                <a:gridCol w="1371673">
                  <a:extLst>
                    <a:ext uri="{9D8B030D-6E8A-4147-A177-3AD203B41FA5}">
                      <a16:colId xmlns:a16="http://schemas.microsoft.com/office/drawing/2014/main" val="72553744"/>
                    </a:ext>
                  </a:extLst>
                </a:gridCol>
                <a:gridCol w="839586">
                  <a:extLst>
                    <a:ext uri="{9D8B030D-6E8A-4147-A177-3AD203B41FA5}">
                      <a16:colId xmlns:a16="http://schemas.microsoft.com/office/drawing/2014/main" val="3813536076"/>
                    </a:ext>
                  </a:extLst>
                </a:gridCol>
                <a:gridCol w="931025">
                  <a:extLst>
                    <a:ext uri="{9D8B030D-6E8A-4147-A177-3AD203B41FA5}">
                      <a16:colId xmlns:a16="http://schemas.microsoft.com/office/drawing/2014/main" val="3193759002"/>
                    </a:ext>
                  </a:extLst>
                </a:gridCol>
                <a:gridCol w="6038231">
                  <a:extLst>
                    <a:ext uri="{9D8B030D-6E8A-4147-A177-3AD203B41FA5}">
                      <a16:colId xmlns:a16="http://schemas.microsoft.com/office/drawing/2014/main" val="1656622307"/>
                    </a:ext>
                  </a:extLst>
                </a:gridCol>
              </a:tblGrid>
              <a:tr h="199267">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Outcome</a:t>
                      </a:r>
                    </a:p>
                  </a:txBody>
                  <a:tcPr marL="36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32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Pathway</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32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KPI</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326"/>
                    </a:solidFill>
                  </a:tcPr>
                </a:tc>
                <a:tc>
                  <a:txBody>
                    <a:bodyPr/>
                    <a:lstStyle/>
                    <a:p>
                      <a:pPr marL="72000">
                        <a:spcBef>
                          <a:spcPts val="600"/>
                        </a:spcBef>
                        <a:spcAft>
                          <a:spcPts val="600"/>
                        </a:spcAft>
                        <a:buNone/>
                      </a:pPr>
                      <a:r>
                        <a:rPr lang="en-NZ" sz="1000" b="1" i="0" kern="100">
                          <a:solidFill>
                            <a:schemeClr val="bg1"/>
                          </a:solidFill>
                          <a:effectLst/>
                          <a:latin typeface="Segoe UI" panose="020B0502040204020203" pitchFamily="34" charset="0"/>
                          <a:ea typeface="Aptos" panose="020B0004020202020204" pitchFamily="34" charset="0"/>
                          <a:cs typeface="Segoe UI" panose="020B0502040204020203" pitchFamily="34" charset="0"/>
                        </a:rPr>
                        <a:t>KPIs</a:t>
                      </a:r>
                    </a:p>
                  </a:txBody>
                  <a:tcPr marL="72000" marR="4602" marT="4602" marB="4602"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5326"/>
                    </a:solidFill>
                  </a:tcPr>
                </a:tc>
                <a:extLst>
                  <a:ext uri="{0D108BD9-81ED-4DB2-BD59-A6C34878D82A}">
                    <a16:rowId xmlns:a16="http://schemas.microsoft.com/office/drawing/2014/main" val="1734384011"/>
                  </a:ext>
                </a:extLst>
              </a:tr>
              <a:tr h="883022">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Business ownership</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0" algn="l" defTabSz="914400" rtl="0" eaLnBrk="1" fontAlgn="auto" latinLnBrk="0" hangingPunct="1">
                        <a:lnSpc>
                          <a:spcPts val="1030"/>
                        </a:lnSpc>
                        <a:spcBef>
                          <a:spcPts val="0"/>
                        </a:spcBef>
                        <a:spcAft>
                          <a:spcPts val="200"/>
                        </a:spcAft>
                        <a:buClrTx/>
                        <a:buSzTx/>
                        <a:buFontTx/>
                        <a:buNone/>
                        <a:tabLst/>
                        <a:defRPr/>
                      </a:pPr>
                      <a:r>
                        <a:rPr lang="en-NZ" sz="900" b="0" i="0" kern="0">
                          <a:solidFill>
                            <a:schemeClr val="tx1"/>
                          </a:solidFill>
                          <a:effectLst/>
                          <a:latin typeface="Segoe UI" panose="020B0502040204020203" pitchFamily="34" charset="0"/>
                          <a:cs typeface="Segoe UI" panose="020B0502040204020203" pitchFamily="34" charset="0"/>
                        </a:rPr>
                        <a:t>Business awareness</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a:lnSpc>
                          <a:spcPts val="1030"/>
                        </a:lnSpc>
                        <a:spcBef>
                          <a:spcPts val="0"/>
                        </a:spcBef>
                        <a:spcAft>
                          <a:spcPts val="200"/>
                        </a:spcAft>
                        <a:buNone/>
                      </a:pPr>
                      <a:r>
                        <a:rPr lang="en-NZ" sz="900" b="0" i="0" kern="0" spc="-30" baseline="0">
                          <a:solidFill>
                            <a:schemeClr val="tx1"/>
                          </a:solidFill>
                          <a:effectLst/>
                          <a:latin typeface="Segoe UI" panose="020B0502040204020203" pitchFamily="34" charset="0"/>
                          <a:cs typeface="Segoe UI" panose="020B0502040204020203" pitchFamily="34" charset="0"/>
                        </a:rPr>
                        <a:t>Engages with managers to understand how jobs are priced, scheduled, and invoiced and provides accurate </a:t>
                      </a:r>
                      <a:r>
                        <a:rPr lang="en-NZ" sz="900" b="0" i="0" kern="0" spc="0" baseline="0">
                          <a:solidFill>
                            <a:schemeClr val="tx1"/>
                          </a:solidFill>
                          <a:effectLst/>
                          <a:latin typeface="Segoe UI" panose="020B0502040204020203" pitchFamily="34" charset="0"/>
                          <a:cs typeface="Segoe UI" panose="020B0502040204020203" pitchFamily="34" charset="0"/>
                        </a:rPr>
                        <a:t>information </a:t>
                      </a:r>
                      <a:br>
                        <a:rPr lang="en-NZ" sz="900" b="0" i="0" kern="0" spc="0" baseline="0">
                          <a:solidFill>
                            <a:schemeClr val="tx1"/>
                          </a:solidFill>
                          <a:effectLst/>
                          <a:latin typeface="Segoe UI" panose="020B0502040204020203" pitchFamily="34" charset="0"/>
                          <a:cs typeface="Segoe UI" panose="020B0502040204020203" pitchFamily="34" charset="0"/>
                        </a:rPr>
                      </a:br>
                      <a:r>
                        <a:rPr lang="en-NZ" sz="900" b="0" i="0" kern="0" spc="0" baseline="0">
                          <a:solidFill>
                            <a:schemeClr val="tx1"/>
                          </a:solidFill>
                          <a:effectLst/>
                          <a:latin typeface="Segoe UI" panose="020B0502040204020203" pitchFamily="34" charset="0"/>
                          <a:cs typeface="Segoe UI" panose="020B0502040204020203" pitchFamily="34" charset="0"/>
                        </a:rPr>
                        <a:t>(e.g., progress updates, quantities used) that improves pricing, scheduling, or invoicing. </a:t>
                      </a:r>
                    </a:p>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Asks questions to understand how labour, materials, and overheads affect profitability and demonstrates awareness by using materials and time responsibly. </a:t>
                      </a:r>
                    </a:p>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Takes visible care in workmanship on tasks that affect how the company is seen by clients or contractors, showing awareness of relationship between company reputation and work pipeline.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2444382"/>
                  </a:ext>
                </a:extLst>
              </a:tr>
              <a:tr h="613658">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Business ownership</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marR="0" lvl="0" indent="0" algn="l" defTabSz="914400" rtl="0" eaLnBrk="1" fontAlgn="auto" latinLnBrk="0" hangingPunct="1">
                        <a:lnSpc>
                          <a:spcPts val="1030"/>
                        </a:lnSpc>
                        <a:spcBef>
                          <a:spcPts val="0"/>
                        </a:spcBef>
                        <a:spcAft>
                          <a:spcPts val="200"/>
                        </a:spcAft>
                        <a:buClrTx/>
                        <a:buSzTx/>
                        <a:buFontTx/>
                        <a:buNone/>
                        <a:tabLst/>
                        <a:defRPr/>
                      </a:pPr>
                      <a:r>
                        <a:rPr lang="en-NZ" sz="900" b="0" i="0" kern="0">
                          <a:solidFill>
                            <a:schemeClr val="tx1"/>
                          </a:solidFill>
                          <a:effectLst/>
                          <a:latin typeface="Segoe UI" panose="020B0502040204020203" pitchFamily="34" charset="0"/>
                          <a:cs typeface="Segoe UI" panose="020B0502040204020203" pitchFamily="34" charset="0"/>
                        </a:rPr>
                        <a:t>Entrepreneurial skills</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Identifies task-based opportunities to improve efficiency, save costs, or add value for clients. </a:t>
                      </a:r>
                    </a:p>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Suggests practical ideas for how the business could improve work processes or client outcomes. </a:t>
                      </a:r>
                    </a:p>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Takes part in small business-related tasks when given the chance (e.g., preparing quotes, organising materials,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or assisting with client communication).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extLst>
                  <a:ext uri="{0D108BD9-81ED-4DB2-BD59-A6C34878D82A}">
                    <a16:rowId xmlns:a16="http://schemas.microsoft.com/office/drawing/2014/main" val="1561964917"/>
                  </a:ext>
                </a:extLst>
              </a:tr>
              <a:tr h="564682">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Project management</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0" algn="l" defTabSz="914400" rtl="0" eaLnBrk="1" fontAlgn="auto" latinLnBrk="0" hangingPunct="1">
                        <a:lnSpc>
                          <a:spcPts val="1030"/>
                        </a:lnSpc>
                        <a:spcBef>
                          <a:spcPts val="0"/>
                        </a:spcBef>
                        <a:spcAft>
                          <a:spcPts val="200"/>
                        </a:spcAft>
                        <a:buClrTx/>
                        <a:buSzTx/>
                        <a:buFontTx/>
                        <a:buNone/>
                        <a:tabLst/>
                        <a:defRPr/>
                      </a:pPr>
                      <a:r>
                        <a:rPr lang="en-NZ" sz="900" b="0" i="0" kern="0">
                          <a:solidFill>
                            <a:schemeClr val="tx1"/>
                          </a:solidFill>
                          <a:effectLst/>
                          <a:latin typeface="Segoe UI" panose="020B0502040204020203" pitchFamily="34" charset="0"/>
                          <a:cs typeface="Segoe UI" panose="020B0502040204020203" pitchFamily="34" charset="0"/>
                        </a:rPr>
                        <a:t>Planning and delivery</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Contributes ideas on sequencing and planning for small projects or work packages.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Tracks their own tasks against expected timeframes and adjusts effort to stay aligned.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Provides accurate information (e.g., progress updates, quantities used) that helps supervisors keep projects on track. </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485700"/>
                  </a:ext>
                </a:extLst>
              </a:tr>
              <a:tr h="564682">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Project management</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Coordination and oversight </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Assists in organising labour, tools, or materials so tasks run smoothly. </a:t>
                      </a:r>
                    </a:p>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Monitors task progress (their own and others’) and flags risks or delays early. </a:t>
                      </a:r>
                    </a:p>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Supports supervisors by ensuring small parts of the job are ready on time for the next stage or trade.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extLst>
                  <a:ext uri="{0D108BD9-81ED-4DB2-BD59-A6C34878D82A}">
                    <a16:rowId xmlns:a16="http://schemas.microsoft.com/office/drawing/2014/main" val="3129321656"/>
                  </a:ext>
                </a:extLst>
              </a:tr>
              <a:tr h="529391">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Master Craftsperson</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Technical excellence </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nSpc>
                          <a:spcPts val="1030"/>
                        </a:lnSpc>
                        <a:spcBef>
                          <a:spcPts val="0"/>
                        </a:spcBef>
                        <a:spcAft>
                          <a:spcPts val="200"/>
                        </a:spcAft>
                        <a:buNone/>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Experiments with or applies advanced techniques that improve quality, efficiency, or finish. </a:t>
                      </a:r>
                    </a:p>
                    <a:p>
                      <a:pPr marL="72000">
                        <a:lnSpc>
                          <a:spcPts val="1030"/>
                        </a:lnSpc>
                        <a:spcBef>
                          <a:spcPts val="0"/>
                        </a:spcBef>
                        <a:spcAft>
                          <a:spcPts val="200"/>
                        </a:spcAft>
                        <a:buNone/>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Develops skill in specialised techniques, tools, or materials beyond core trade tasks. </a:t>
                      </a:r>
                    </a:p>
                    <a:p>
                      <a:pPr marL="72000">
                        <a:lnSpc>
                          <a:spcPts val="1030"/>
                        </a:lnSpc>
                        <a:spcBef>
                          <a:spcPts val="0"/>
                        </a:spcBef>
                        <a:spcAft>
                          <a:spcPts val="200"/>
                        </a:spcAft>
                        <a:buNone/>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Seeks out complex or detailed tasks that require precision and higher-level workmanship. </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690413"/>
                  </a:ext>
                </a:extLst>
              </a:tr>
              <a:tr h="367620">
                <a:tc>
                  <a:txBody>
                    <a:bodyPr/>
                    <a:lstStyle/>
                    <a:p>
                      <a:pPr marL="72000" marR="0" lvl="0" indent="0" algn="l" defTabSz="914400" rtl="0" eaLnBrk="1" fontAlgn="auto" latinLnBrk="0" hangingPunct="1">
                        <a:lnSpc>
                          <a:spcPts val="1030"/>
                        </a:lnSpc>
                        <a:spcBef>
                          <a:spcPts val="0"/>
                        </a:spcBef>
                        <a:spcAft>
                          <a:spcPts val="200"/>
                        </a:spcAft>
                        <a:buClrTx/>
                        <a:buSzTx/>
                        <a:buFontTx/>
                        <a:buNone/>
                        <a:tabLst/>
                        <a:defRPr/>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a:lnSpc>
                          <a:spcPts val="1030"/>
                        </a:lnSpc>
                        <a:spcBef>
                          <a:spcPts val="0"/>
                        </a:spcBef>
                        <a:spcAft>
                          <a:spcPts val="200"/>
                        </a:spcAft>
                        <a:buNone/>
                      </a:pPr>
                      <a:r>
                        <a:rPr lang="en-NZ" sz="900" b="0" i="0" kern="0">
                          <a:solidFill>
                            <a:schemeClr val="tx1"/>
                          </a:solidFill>
                          <a:effectLst/>
                          <a:latin typeface="Segoe UI" panose="020B0502040204020203" pitchFamily="34" charset="0"/>
                          <a:cs typeface="Segoe UI" panose="020B0502040204020203" pitchFamily="34" charset="0"/>
                        </a:rPr>
                        <a:t>Master Craftsperson</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Craft standards</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Demonstrates pride in workmanship by consistently finishing tasks to a high standard.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Shares specialised skills or techniques with junior apprentices when opportunities arise.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Contributes ideas for improving trade practices, quality standards, or innovative methods. </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extLst>
                  <a:ext uri="{0D108BD9-81ED-4DB2-BD59-A6C34878D82A}">
                    <a16:rowId xmlns:a16="http://schemas.microsoft.com/office/drawing/2014/main" val="2992388858"/>
                  </a:ext>
                </a:extLst>
              </a:tr>
              <a:tr h="748340">
                <a:tc>
                  <a:txBody>
                    <a:bodyPr/>
                    <a:lstStyle/>
                    <a:p>
                      <a:pPr marL="72000" marR="0" lvl="0" indent="0" algn="l" defTabSz="914400" rtl="0" eaLnBrk="1" fontAlgn="auto" latinLnBrk="0" hangingPunct="1">
                        <a:lnSpc>
                          <a:spcPts val="1030"/>
                        </a:lnSpc>
                        <a:spcBef>
                          <a:spcPts val="0"/>
                        </a:spcBef>
                        <a:spcAft>
                          <a:spcPts val="200"/>
                        </a:spcAft>
                        <a:buClrTx/>
                        <a:buSzTx/>
                        <a:buFontTx/>
                        <a:buNone/>
                        <a:tabLst/>
                        <a:defRPr/>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4902"/>
                      </a:schemeClr>
                    </a:solidFill>
                  </a:tcPr>
                </a:tc>
                <a:tc>
                  <a:txBody>
                    <a:bodyPr/>
                    <a:lstStyle/>
                    <a:p>
                      <a:pPr marL="72000">
                        <a:lnSpc>
                          <a:spcPts val="1030"/>
                        </a:lnSpc>
                        <a:spcBef>
                          <a:spcPts val="0"/>
                        </a:spcBef>
                        <a:spcAft>
                          <a:spcPts val="200"/>
                        </a:spcAft>
                        <a:buNone/>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Trainer</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4902"/>
                      </a:schemeClr>
                    </a:solid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Teaching</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4902"/>
                      </a:schemeClr>
                    </a:solid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Asks juniors about what they’ve learned and checks how they are applying it on the job.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Seeks out opportunities to teach junior apprentices by explaining and demonstrating basic trade tasks in a way </a:t>
                      </a:r>
                      <a:b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b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that is clear and easy to follow.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Seeks out opportunities to work with junior apprentices to point out a specific steps in tasks that needs improvement, demonstrate the correct method, and have them retry it. </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4902"/>
                      </a:schemeClr>
                    </a:solidFill>
                  </a:tcPr>
                </a:tc>
                <a:extLst>
                  <a:ext uri="{0D108BD9-81ED-4DB2-BD59-A6C34878D82A}">
                    <a16:rowId xmlns:a16="http://schemas.microsoft.com/office/drawing/2014/main" val="2931527198"/>
                  </a:ext>
                </a:extLst>
              </a:tr>
              <a:tr h="564682">
                <a:tc>
                  <a:txBody>
                    <a:bodyPr/>
                    <a:lstStyle/>
                    <a:p>
                      <a:pPr marL="72000" marR="0" lvl="0" indent="0" algn="l" defTabSz="914400" rtl="0" eaLnBrk="1" fontAlgn="auto" latinLnBrk="0" hangingPunct="1">
                        <a:lnSpc>
                          <a:spcPts val="1030"/>
                        </a:lnSpc>
                        <a:spcBef>
                          <a:spcPts val="0"/>
                        </a:spcBef>
                        <a:spcAft>
                          <a:spcPts val="200"/>
                        </a:spcAft>
                        <a:buClrTx/>
                        <a:buSzTx/>
                        <a:buFontTx/>
                        <a:buNone/>
                        <a:tabLst/>
                        <a:defRPr/>
                      </a:pPr>
                      <a:r>
                        <a:rPr lang="en-NZ" sz="900" b="0" i="0" kern="0">
                          <a:solidFill>
                            <a:schemeClr val="tx1"/>
                          </a:solidFill>
                          <a:effectLst/>
                          <a:latin typeface="Segoe UI" panose="020B0502040204020203" pitchFamily="34" charset="0"/>
                          <a:cs typeface="Segoe UI" panose="020B0502040204020203" pitchFamily="34" charset="0"/>
                        </a:rPr>
                        <a:t>Apprentice gains career progression and development options </a:t>
                      </a:r>
                      <a:br>
                        <a:rPr lang="en-NZ" sz="900" b="0" i="0" kern="0">
                          <a:solidFill>
                            <a:schemeClr val="tx1"/>
                          </a:solidFill>
                          <a:effectLst/>
                          <a:latin typeface="Segoe UI" panose="020B0502040204020203" pitchFamily="34" charset="0"/>
                          <a:cs typeface="Segoe UI" panose="020B0502040204020203" pitchFamily="34" charset="0"/>
                        </a:rPr>
                      </a:br>
                      <a:r>
                        <a:rPr lang="en-NZ" sz="900" b="0" i="0" kern="0">
                          <a:solidFill>
                            <a:schemeClr val="tx1"/>
                          </a:solidFill>
                          <a:effectLst/>
                          <a:latin typeface="Segoe UI" panose="020B0502040204020203" pitchFamily="34" charset="0"/>
                          <a:cs typeface="Segoe UI" panose="020B0502040204020203" pitchFamily="34" charset="0"/>
                        </a:rPr>
                        <a:t>and opportunities </a:t>
                      </a:r>
                      <a:endPar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endParaRPr>
                    </a:p>
                  </a:txBody>
                  <a:tcPr marL="36000" marR="36000" marT="36000" marB="36000" anchor="ctr">
                    <a:lnL w="12700" cmpd="sng">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marR="0" lvl="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Trainer</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Mentoring</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tc>
                  <a:txBody>
                    <a:bodyPr/>
                    <a:lstStyle/>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Checks in with junior apprentices about how they are managing their experience in the trade.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Shares insights about future opportunities in the industry (e.g., career paths, specialisations, progression). </a:t>
                      </a:r>
                    </a:p>
                    <a:p>
                      <a:pPr marL="72000" marR="0" indent="0" algn="l" defTabSz="914400" rtl="0" eaLnBrk="1" fontAlgn="auto" latinLnBrk="0" hangingPunct="1">
                        <a:lnSpc>
                          <a:spcPts val="1030"/>
                        </a:lnSpc>
                        <a:spcBef>
                          <a:spcPts val="0"/>
                        </a:spcBef>
                        <a:spcAft>
                          <a:spcPts val="200"/>
                        </a:spcAft>
                        <a:buClrTx/>
                        <a:buSzTx/>
                        <a:buFontTx/>
                        <a:buNone/>
                        <a:tabLst/>
                        <a:defRPr/>
                      </a:pPr>
                      <a:r>
                        <a:rPr lang="en-NZ" sz="900" b="0" i="0" kern="100">
                          <a:solidFill>
                            <a:schemeClr val="tx1"/>
                          </a:solidFill>
                          <a:effectLst/>
                          <a:latin typeface="Segoe UI" panose="020B0502040204020203" pitchFamily="34" charset="0"/>
                          <a:ea typeface="Aptos" panose="020B0004020202020204" pitchFamily="34" charset="0"/>
                          <a:cs typeface="Segoe UI" panose="020B0502040204020203" pitchFamily="34" charset="0"/>
                        </a:rPr>
                        <a:t>Normalises challenges by sharing personal experiences and showing how persistence leads to improvement. </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5326">
                        <a:alpha val="14902"/>
                      </a:srgbClr>
                    </a:solidFill>
                  </a:tcPr>
                </a:tc>
                <a:extLst>
                  <a:ext uri="{0D108BD9-81ED-4DB2-BD59-A6C34878D82A}">
                    <a16:rowId xmlns:a16="http://schemas.microsoft.com/office/drawing/2014/main" val="787135489"/>
                  </a:ext>
                </a:extLst>
              </a:tr>
            </a:tbl>
          </a:graphicData>
        </a:graphic>
      </p:graphicFrame>
      <p:sp>
        <p:nvSpPr>
          <p:cNvPr id="6" name="TextBox 5">
            <a:extLst>
              <a:ext uri="{FF2B5EF4-FFF2-40B4-BE49-F238E27FC236}">
                <a16:creationId xmlns:a16="http://schemas.microsoft.com/office/drawing/2014/main" id="{AE9B62F8-F4DF-6FC6-E927-5BA1F73C68FE}"/>
              </a:ext>
            </a:extLst>
          </p:cNvPr>
          <p:cNvSpPr txBox="1"/>
          <p:nvPr/>
        </p:nvSpPr>
        <p:spPr>
          <a:xfrm>
            <a:off x="525855" y="630884"/>
            <a:ext cx="3780138"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NZ" sz="1400" b="1" i="0" u="none" strike="noStrike" kern="1200" cap="none" spc="-10" normalizeH="0" baseline="0" noProof="0">
                <a:ln>
                  <a:noFill/>
                </a:ln>
                <a:solidFill>
                  <a:prstClr val="white"/>
                </a:solidFill>
                <a:effectLst/>
                <a:uLnTx/>
                <a:uFillTx/>
                <a:latin typeface="Segoe UI Black" panose="020B0502040204020203" pitchFamily="34" charset="0"/>
                <a:ea typeface="Arial" panose="020B0604020202020204" pitchFamily="34" charset="0"/>
                <a:cs typeface="Segoe UI Black" panose="020B0502040204020203" pitchFamily="34" charset="0"/>
              </a:rPr>
              <a:t>Table 5: Earn (optional progression KPIs)</a:t>
            </a:r>
          </a:p>
        </p:txBody>
      </p:sp>
    </p:spTree>
    <p:extLst>
      <p:ext uri="{BB962C8B-B14F-4D97-AF65-F5344CB8AC3E}">
        <p14:creationId xmlns:p14="http://schemas.microsoft.com/office/powerpoint/2010/main" val="297788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F96AC6-172F-195A-4BD7-05D3343C16A4}"/>
              </a:ext>
            </a:extLst>
          </p:cNvPr>
          <p:cNvSpPr>
            <a:spLocks noGrp="1"/>
          </p:cNvSpPr>
          <p:nvPr>
            <p:ph type="ftr" sz="quarter" idx="3"/>
          </p:nvPr>
        </p:nvSpPr>
        <p:spPr>
          <a:xfrm>
            <a:off x="381000" y="6491345"/>
            <a:ext cx="2006712" cy="16730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ACAB82B3-E270-4668-979D-B6DA4BE1D689}"/>
              </a:ext>
            </a:extLst>
          </p:cNvPr>
          <p:cNvSpPr>
            <a:spLocks noGrp="1"/>
          </p:cNvSpPr>
          <p:nvPr>
            <p:ph type="sldNum" sz="quarter" idx="4"/>
          </p:nvPr>
        </p:nvSpPr>
        <p:spPr>
          <a:xfrm>
            <a:off x="9574026" y="6493569"/>
            <a:ext cx="331974" cy="9935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FCE4E859-0835-8639-E67B-343F0E737BEA}"/>
              </a:ext>
            </a:extLst>
          </p:cNvPr>
          <p:cNvSpPr txBox="1"/>
          <p:nvPr/>
        </p:nvSpPr>
        <p:spPr>
          <a:xfrm>
            <a:off x="3548063" y="1195818"/>
            <a:ext cx="2844800" cy="4852897"/>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The key elements of good apprenticeship KPIs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When creating or customising KPIs, ensure they share the same core qualities as the ones included in this tool.</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good apprenticeship KPI should be:</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Stage-appropriate: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matches where the apprentice is in their journey.</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Observable: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describes specific, visible behaviours.</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Action-based: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focuses on what the apprentice does, not what they are.</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Achievement adds value for both parties: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growth for apprentice + productivity for employer.</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Concrete but flexible: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broad enough to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cover all the work you do, but specific enough to be fair.</a:t>
            </a:r>
          </a:p>
        </p:txBody>
      </p:sp>
      <p:sp>
        <p:nvSpPr>
          <p:cNvPr id="5" name="TextBox 4">
            <a:extLst>
              <a:ext uri="{FF2B5EF4-FFF2-40B4-BE49-F238E27FC236}">
                <a16:creationId xmlns:a16="http://schemas.microsoft.com/office/drawing/2014/main" id="{0CCDBCDC-4845-847F-2FB9-A3942592DE1F}"/>
              </a:ext>
            </a:extLst>
          </p:cNvPr>
          <p:cNvSpPr txBox="1"/>
          <p:nvPr/>
        </p:nvSpPr>
        <p:spPr>
          <a:xfrm>
            <a:off x="381000" y="1189377"/>
            <a:ext cx="2806701" cy="4859340"/>
          </a:xfrm>
          <a:prstGeom prst="rect">
            <a:avLst/>
          </a:prstGeom>
          <a:noFill/>
        </p:spPr>
        <p:txBody>
          <a:bodyPr wrap="square" lIns="0" tIns="0" rIns="0" bIns="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to customise the Apprenticeship Progression Framework</a:t>
            </a:r>
            <a:endParaRPr kumimoji="0" lang="en-NZ" sz="1400" b="1" i="0" u="none" strike="noStrike" kern="1200" cap="none" spc="-3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Every business is different. The KPIs provided are templates. While you can use them as they are, customisation makes them more relevant to your trade, team, and culture.</a:t>
            </a:r>
          </a:p>
          <a:p>
            <a:pPr marL="0" marR="0" lvl="0" indent="0" algn="l" defTabSz="457200" rtl="0" eaLnBrk="1" fontAlgn="auto" latinLnBrk="0" hangingPunct="1">
              <a:lnSpc>
                <a:spcPts val="1500"/>
              </a:lnSpc>
              <a:spcBef>
                <a:spcPts val="60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Steps to customise the Apprenticeship Progression Framework</a:t>
            </a:r>
            <a:endParaRPr kumimoji="0" lang="en-NZ" sz="1400" b="1" i="0" u="none" strike="noStrike" kern="1200" cap="none" spc="-3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Review the template KPIs: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Identify which are directly relevant to your work and which need adjusting.</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Adapt language: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terms your business already uses (e.g., “foreman” vs “supervisor,” “prep work” vs “site setup”).</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Add trade-specific examples: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Replace generic references (e.g., “specialised tools”) with those used in your trade.</a:t>
            </a:r>
          </a:p>
          <a:p>
            <a:pPr marL="228600" marR="0" lvl="0" indent="-228600" algn="l" defTabSz="457200" rtl="0" eaLnBrk="1" fontAlgn="auto" latinLnBrk="0" hangingPunct="1">
              <a:lnSpc>
                <a:spcPts val="1300"/>
              </a:lnSpc>
              <a:spcBef>
                <a:spcPts val="0"/>
              </a:spcBef>
              <a:spcAft>
                <a:spcPts val="60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Consider company culture: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If teamwork or </a:t>
            </a: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client interaction is especially important in your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business, give more weight to those KPIs.</a:t>
            </a:r>
          </a:p>
          <a:p>
            <a:pPr marL="228600" marR="0" lvl="0" indent="-228600" algn="l" defTabSz="457200" rtl="0" eaLnBrk="1" fontAlgn="auto" latinLnBrk="0" hangingPunct="1">
              <a:lnSpc>
                <a:spcPts val="1300"/>
              </a:lnSpc>
              <a:spcBef>
                <a:spcPts val="0"/>
              </a:spcBef>
              <a:spcAft>
                <a:spcPts val="0"/>
              </a:spcAft>
              <a:buClr>
                <a:srgbClr val="F05326"/>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Test and refine: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Apply KPIs for one review cycle, then adjust based on what worked and what felt vague or hard to measure.</a:t>
            </a:r>
          </a:p>
          <a:p>
            <a:pPr marL="0" marR="0" lvl="0" indent="0" algn="l" defTabSz="457200" rtl="0" eaLnBrk="1" fontAlgn="auto" latinLnBrk="0" hangingPunct="1">
              <a:lnSpc>
                <a:spcPts val="1300"/>
              </a:lnSpc>
              <a:spcBef>
                <a:spcPts val="0"/>
              </a:spcBef>
              <a:spcAft>
                <a:spcPts val="0"/>
              </a:spcAft>
              <a:buClrTx/>
              <a:buSzTx/>
              <a:buFontTx/>
              <a:buNone/>
              <a:tabLst/>
              <a:defRPr/>
            </a:pPr>
            <a:endParaRPr kumimoji="0" lang="en-NZ" sz="1000" b="0" i="1"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520"/>
              </a:lnSpc>
              <a:spcBef>
                <a:spcPts val="0"/>
              </a:spcBef>
              <a:spcAft>
                <a:spcPts val="0"/>
              </a:spcAft>
              <a:buClrTx/>
              <a:buSzTx/>
              <a:buFontTx/>
              <a:buNone/>
              <a:tabLst/>
              <a:defRPr/>
            </a:pPr>
            <a:endParaRPr kumimoji="0" lang="en-NZ" sz="1400" b="1" i="0" u="none" strike="noStrike" kern="1200" cap="none" spc="-2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p:txBody>
      </p:sp>
      <p:sp>
        <p:nvSpPr>
          <p:cNvPr id="6" name="TextBox 5">
            <a:extLst>
              <a:ext uri="{FF2B5EF4-FFF2-40B4-BE49-F238E27FC236}">
                <a16:creationId xmlns:a16="http://schemas.microsoft.com/office/drawing/2014/main" id="{0E12480E-AB7C-7923-C8DB-313D39627008}"/>
              </a:ext>
            </a:extLst>
          </p:cNvPr>
          <p:cNvSpPr txBox="1"/>
          <p:nvPr/>
        </p:nvSpPr>
        <p:spPr>
          <a:xfrm>
            <a:off x="6753225" y="1195818"/>
            <a:ext cx="2808288" cy="4852897"/>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Example of customisation </a:t>
            </a:r>
            <a:b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b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in practice</a:t>
            </a: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Template KPI</a:t>
            </a: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“Checks their own work for quality before reporting it complete.”</a:t>
            </a: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Customised Version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(Painting Contractor): </a:t>
            </a: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“Checks paint finish for runs or missed spots before reporting an area complete.”</a:t>
            </a:r>
          </a:p>
          <a:p>
            <a:pPr marL="0" marR="0" lvl="0" indent="0" algn="l" defTabSz="457200" rtl="0" eaLnBrk="1" fontAlgn="auto" latinLnBrk="0" hangingPunct="1">
              <a:lnSpc>
                <a:spcPts val="1300"/>
              </a:lnSpc>
              <a:spcBef>
                <a:spcPts val="60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Linking pay progression to KPIs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Apprenticeship KPIs can be directly tied to structured pay increases, which benefits both the business and the apprentice:</a:t>
            </a:r>
          </a:p>
          <a:p>
            <a:pPr marL="172800" marR="0" lvl="0" indent="-172800" algn="l" defTabSz="457200" rtl="0" eaLnBrk="1" fontAlgn="auto" latinLnBrk="0" hangingPunct="1">
              <a:lnSpc>
                <a:spcPts val="1300"/>
              </a:lnSpc>
              <a:spcBef>
                <a:spcPts val="0"/>
              </a:spcBef>
              <a:spcAft>
                <a:spcPts val="600"/>
              </a:spcAft>
              <a:buClr>
                <a:srgbClr val="F0532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Recognition of progress: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pay rises show apprentices their efforts and growth are valued.</a:t>
            </a:r>
          </a:p>
          <a:p>
            <a:pPr marL="172800" marR="0" lvl="0" indent="-172800" algn="l" defTabSz="457200" rtl="0" eaLnBrk="1" fontAlgn="auto" latinLnBrk="0" hangingPunct="1">
              <a:lnSpc>
                <a:spcPts val="1300"/>
              </a:lnSpc>
              <a:spcBef>
                <a:spcPts val="0"/>
              </a:spcBef>
              <a:spcAft>
                <a:spcPts val="600"/>
              </a:spcAft>
              <a:buClr>
                <a:srgbClr val="F0532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Incentive to progress: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apprentices have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 clear motivation to move quickly through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the stages.</a:t>
            </a:r>
          </a:p>
          <a:p>
            <a:pPr marL="172800" marR="0" lvl="0" indent="-172800" algn="l" defTabSz="457200" rtl="0" eaLnBrk="1" fontAlgn="auto" latinLnBrk="0" hangingPunct="1">
              <a:lnSpc>
                <a:spcPts val="1300"/>
              </a:lnSpc>
              <a:spcBef>
                <a:spcPts val="0"/>
              </a:spcBef>
              <a:spcAft>
                <a:spcPts val="1200"/>
              </a:spcAft>
              <a:buClr>
                <a:srgbClr val="F0532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Retention tool: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apprentices are more likely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to stay with an employer who rewards measurable progress.</a:t>
            </a:r>
            <a:endParaRPr kumimoji="0" lang="en-NZ"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300"/>
              </a:lnSpc>
              <a:spcBef>
                <a:spcPts val="0"/>
              </a:spcBef>
              <a:spcAft>
                <a:spcPts val="1200"/>
              </a:spcAft>
              <a:buClrTx/>
              <a:buSzTx/>
              <a:buFontTx/>
              <a:buNone/>
              <a:tabLst/>
              <a:defRPr/>
            </a:pPr>
            <a:endPar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57911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numCol="3" spcCol="360000" rtlCol="0">
        <a:noAutofit/>
      </a:bodyPr>
      <a:lstStyle>
        <a:defPPr algn="l">
          <a:lnSpc>
            <a:spcPts val="1300"/>
          </a:lnSpc>
          <a:spcAft>
            <a:spcPts val="600"/>
          </a:spcAft>
          <a:defRPr sz="1000" b="1" dirty="0"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5C0B61E77FB4794DB78E7976197F1" ma:contentTypeVersion="22" ma:contentTypeDescription="Create a new document." ma:contentTypeScope="" ma:versionID="4df7b5572737568c08fd6f5c5bcddf1d">
  <xsd:schema xmlns:xsd="http://www.w3.org/2001/XMLSchema" xmlns:xs="http://www.w3.org/2001/XMLSchema" xmlns:p="http://schemas.microsoft.com/office/2006/metadata/properties" xmlns:ns2="5f5abf06-34ba-4fcf-8754-5b64340556e4" xmlns:ns3="ea7a09f2-b8a1-4fbf-adfd-e286ce2b53cb" targetNamespace="http://schemas.microsoft.com/office/2006/metadata/properties" ma:root="true" ma:fieldsID="97981a21b0bd0a228b03fda65a12acba" ns2:_="" ns3:_="">
    <xsd:import namespace="5f5abf06-34ba-4fcf-8754-5b64340556e4"/>
    <xsd:import namespace="ea7a09f2-b8a1-4fbf-adfd-e286ce2b53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3:ArchiveProject" minOccurs="0"/>
                <xsd:element ref="ns2:MediaServiceObjectDetectorVersions" minOccurs="0"/>
                <xsd:element ref="ns2:Dat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abf06-34ba-4fcf-8754-5b6434055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3efed-c0ca-4f15-ac61-7d69f3171c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7a09f2-b8a1-4fbf-adfd-e286ce2b53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aacad0-4e2b-4935-9afb-6cbf22aee123}" ma:internalName="TaxCatchAll" ma:showField="CatchAllData" ma:web="ea7a09f2-b8a1-4fbf-adfd-e286ce2b53cb">
      <xsd:complexType>
        <xsd:complexContent>
          <xsd:extension base="dms:MultiChoiceLookup">
            <xsd:sequence>
              <xsd:element name="Value" type="dms:Lookup" maxOccurs="unbounded" minOccurs="0" nillable="true"/>
            </xsd:sequence>
          </xsd:extension>
        </xsd:complexContent>
      </xsd:complexType>
    </xsd:element>
    <xsd:element name="ArchiveProject" ma:index="24" nillable="true" ma:displayName="ArchiveProject" ma:default="no" ma:description="Set this to yes to Archive a Project" ma:format="Dropdown" ma:indexed="true" ma:internalName="ArchiveProject">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Project xmlns="ea7a09f2-b8a1-4fbf-adfd-e286ce2b53cb">no</ArchiveProject>
    <Date xmlns="5f5abf06-34ba-4fcf-8754-5b64340556e4" xsi:nil="true"/>
    <lcf76f155ced4ddcb4097134ff3c332f xmlns="5f5abf06-34ba-4fcf-8754-5b64340556e4">
      <Terms xmlns="http://schemas.microsoft.com/office/infopath/2007/PartnerControls"/>
    </lcf76f155ced4ddcb4097134ff3c332f>
    <TaxCatchAll xmlns="ea7a09f2-b8a1-4fbf-adfd-e286ce2b53cb" xsi:nil="true"/>
  </documentManagement>
</p:properties>
</file>

<file path=customXml/itemProps1.xml><?xml version="1.0" encoding="utf-8"?>
<ds:datastoreItem xmlns:ds="http://schemas.openxmlformats.org/officeDocument/2006/customXml" ds:itemID="{FD605798-2B30-4B13-87B4-6CE9E7F97978}"/>
</file>

<file path=customXml/itemProps2.xml><?xml version="1.0" encoding="utf-8"?>
<ds:datastoreItem xmlns:ds="http://schemas.openxmlformats.org/officeDocument/2006/customXml" ds:itemID="{05687E14-131E-4BB2-B65B-1B06ECCA1ED2}"/>
</file>

<file path=customXml/itemProps3.xml><?xml version="1.0" encoding="utf-8"?>
<ds:datastoreItem xmlns:ds="http://schemas.openxmlformats.org/officeDocument/2006/customXml" ds:itemID="{10946A1A-E0F9-461F-BBD8-327F0DAA5E4A}"/>
</file>

<file path=docMetadata/LabelInfo.xml><?xml version="1.0" encoding="utf-8"?>
<clbl:labelList xmlns:clbl="http://schemas.microsoft.com/office/2020/mipLabelMetadata">
  <clbl:label id="{f4d2c746-782d-4a39-9317-b5845e0e19fe}" enabled="0" method="" siteId="{f4d2c746-782d-4a39-9317-b5845e0e19fe}" removed="1"/>
</clbl:labelList>
</file>

<file path=docProps/app.xml><?xml version="1.0" encoding="utf-8"?>
<Properties xmlns="http://schemas.openxmlformats.org/officeDocument/2006/extended-properties" xmlns:vt="http://schemas.openxmlformats.org/officeDocument/2006/docPropsVTypes">
  <TotalTime>0</TotalTime>
  <Words>3526</Words>
  <Application>Microsoft Office PowerPoint</Application>
  <PresentationFormat>A4 Paper (210x297 mm)</PresentationFormat>
  <Paragraphs>297</Paragraphs>
  <Slides>10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Aptos</vt:lpstr>
      <vt:lpstr>Aptos Display</vt:lpstr>
      <vt:lpstr>Arial</vt:lpstr>
      <vt:lpstr>Calibri</vt:lpstr>
      <vt:lpstr>Segoe UI</vt:lpstr>
      <vt:lpstr>Segoe UI Black</vt:lpstr>
      <vt:lpstr>Segoe UI Semibold</vt:lpstr>
      <vt:lpstr>System Font Regular</vt:lpstr>
      <vt:lpstr>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Stack</dc:creator>
  <cp:lastModifiedBy>Sean Stack</cp:lastModifiedBy>
  <cp:revision>1</cp:revision>
  <dcterms:created xsi:type="dcterms:W3CDTF">2025-11-05T00:39:21Z</dcterms:created>
  <dcterms:modified xsi:type="dcterms:W3CDTF">2025-11-05T00:39:50Z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0x0101000175C0B61E77FB4794DB78E7976197F1</vt:lpwstr>
  </property>
</Properties>
</file>