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79" r:id="rId3"/>
    <p:sldId id="280" r:id="rId4"/>
    <p:sldId id="306" r:id="rId5"/>
    <p:sldId id="305" r:id="rId6"/>
    <p:sldId id="283" r:id="rId7"/>
    <p:sldId id="307" r:id="rId8"/>
    <p:sldId id="284" r:id="rId9"/>
    <p:sldId id="281" r:id="rId10"/>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1974F-EF7F-4BD2-A89A-7471B042A9F1}" v="2" dt="2025-11-05T00:49:26.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41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tack" userId="90ad78f2-bd7c-4486-aa7b-60c179258bd2" providerId="ADAL" clId="{7DD5137D-762F-4AAE-B787-3F07ED828ACE}"/>
    <pc:docChg chg="addSld modSld">
      <pc:chgData name="Sean Stack" userId="90ad78f2-bd7c-4486-aa7b-60c179258bd2" providerId="ADAL" clId="{7DD5137D-762F-4AAE-B787-3F07ED828ACE}" dt="2025-11-05T00:49:26.290" v="0"/>
      <pc:docMkLst>
        <pc:docMk/>
      </pc:docMkLst>
      <pc:sldChg chg="add">
        <pc:chgData name="Sean Stack" userId="90ad78f2-bd7c-4486-aa7b-60c179258bd2" providerId="ADAL" clId="{7DD5137D-762F-4AAE-B787-3F07ED828ACE}" dt="2025-11-05T00:49:26.290" v="0"/>
        <pc:sldMkLst>
          <pc:docMk/>
          <pc:sldMk cId="2492561504" sldId="279"/>
        </pc:sldMkLst>
      </pc:sldChg>
      <pc:sldChg chg="add">
        <pc:chgData name="Sean Stack" userId="90ad78f2-bd7c-4486-aa7b-60c179258bd2" providerId="ADAL" clId="{7DD5137D-762F-4AAE-B787-3F07ED828ACE}" dt="2025-11-05T00:49:26.290" v="0"/>
        <pc:sldMkLst>
          <pc:docMk/>
          <pc:sldMk cId="1546863600" sldId="280"/>
        </pc:sldMkLst>
      </pc:sldChg>
      <pc:sldChg chg="add">
        <pc:chgData name="Sean Stack" userId="90ad78f2-bd7c-4486-aa7b-60c179258bd2" providerId="ADAL" clId="{7DD5137D-762F-4AAE-B787-3F07ED828ACE}" dt="2025-11-05T00:49:26.290" v="0"/>
        <pc:sldMkLst>
          <pc:docMk/>
          <pc:sldMk cId="1583453401" sldId="281"/>
        </pc:sldMkLst>
      </pc:sldChg>
      <pc:sldChg chg="add">
        <pc:chgData name="Sean Stack" userId="90ad78f2-bd7c-4486-aa7b-60c179258bd2" providerId="ADAL" clId="{7DD5137D-762F-4AAE-B787-3F07ED828ACE}" dt="2025-11-05T00:49:26.290" v="0"/>
        <pc:sldMkLst>
          <pc:docMk/>
          <pc:sldMk cId="4147548767" sldId="283"/>
        </pc:sldMkLst>
      </pc:sldChg>
      <pc:sldChg chg="add">
        <pc:chgData name="Sean Stack" userId="90ad78f2-bd7c-4486-aa7b-60c179258bd2" providerId="ADAL" clId="{7DD5137D-762F-4AAE-B787-3F07ED828ACE}" dt="2025-11-05T00:49:26.290" v="0"/>
        <pc:sldMkLst>
          <pc:docMk/>
          <pc:sldMk cId="873994405" sldId="284"/>
        </pc:sldMkLst>
      </pc:sldChg>
      <pc:sldChg chg="add">
        <pc:chgData name="Sean Stack" userId="90ad78f2-bd7c-4486-aa7b-60c179258bd2" providerId="ADAL" clId="{7DD5137D-762F-4AAE-B787-3F07ED828ACE}" dt="2025-11-05T00:49:26.290" v="0"/>
        <pc:sldMkLst>
          <pc:docMk/>
          <pc:sldMk cId="31637594" sldId="305"/>
        </pc:sldMkLst>
      </pc:sldChg>
      <pc:sldChg chg="add">
        <pc:chgData name="Sean Stack" userId="90ad78f2-bd7c-4486-aa7b-60c179258bd2" providerId="ADAL" clId="{7DD5137D-762F-4AAE-B787-3F07ED828ACE}" dt="2025-11-05T00:49:26.290" v="0"/>
        <pc:sldMkLst>
          <pc:docMk/>
          <pc:sldMk cId="496707543" sldId="306"/>
        </pc:sldMkLst>
      </pc:sldChg>
      <pc:sldChg chg="add">
        <pc:chgData name="Sean Stack" userId="90ad78f2-bd7c-4486-aa7b-60c179258bd2" providerId="ADAL" clId="{7DD5137D-762F-4AAE-B787-3F07ED828ACE}" dt="2025-11-05T00:49:26.290" v="0"/>
        <pc:sldMkLst>
          <pc:docMk/>
          <pc:sldMk cId="2728285127"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670F0-6391-4040-8065-8A1CC996EADA}" type="datetimeFigureOut">
              <a:rPr lang="en-NZ" smtClean="0"/>
              <a:t>5/11/2025</a:t>
            </a:fld>
            <a:endParaRPr lang="en-NZ"/>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4483B-6EF5-452F-AAD5-981E753B1B5A}" type="slidenum">
              <a:rPr lang="en-NZ" smtClean="0"/>
              <a:t>‹#›</a:t>
            </a:fld>
            <a:endParaRPr lang="en-NZ"/>
          </a:p>
        </p:txBody>
      </p:sp>
    </p:spTree>
    <p:extLst>
      <p:ext uri="{BB962C8B-B14F-4D97-AF65-F5344CB8AC3E}">
        <p14:creationId xmlns:p14="http://schemas.microsoft.com/office/powerpoint/2010/main" val="26529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B7A96-5BB6-724C-8351-8176C5E680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7489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B7A96-5BB6-724C-8351-8176C5E680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887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D8ABE-5A9C-CA8B-3E45-376D2DBAF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CBCEE-82EE-F014-224D-8128D0A55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D809F9-C31E-2D28-DEF2-938DC59FB6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5F7F7E-E1ED-A2C4-059D-E307CEE4291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B7A96-5BB6-724C-8351-8176C5E680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436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3B7A96-5BB6-724C-8351-8176C5E680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286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A7E4-E5FA-ED77-38E0-6DBAF6EB864B}"/>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NZ"/>
          </a:p>
        </p:txBody>
      </p:sp>
      <p:sp>
        <p:nvSpPr>
          <p:cNvPr id="3" name="Subtitle 2">
            <a:extLst>
              <a:ext uri="{FF2B5EF4-FFF2-40B4-BE49-F238E27FC236}">
                <a16:creationId xmlns:a16="http://schemas.microsoft.com/office/drawing/2014/main" id="{074B7577-1814-C857-60B5-2376B1B8361E}"/>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3051D6DE-1978-5028-6C8B-0FD2FC99FD9C}"/>
              </a:ext>
            </a:extLst>
          </p:cNvPr>
          <p:cNvSpPr>
            <a:spLocks noGrp="1"/>
          </p:cNvSpPr>
          <p:nvPr>
            <p:ph type="dt" sz="half" idx="10"/>
          </p:nvPr>
        </p:nvSpPr>
        <p:spPr/>
        <p:txBody>
          <a:bodyPr/>
          <a:lstStyle/>
          <a:p>
            <a:fld id="{83DA2E5C-1E93-4E32-8608-9BA2C7C5C367}" type="datetimeFigureOut">
              <a:rPr lang="en-NZ" smtClean="0"/>
              <a:t>5/11/2025</a:t>
            </a:fld>
            <a:endParaRPr lang="en-NZ"/>
          </a:p>
        </p:txBody>
      </p:sp>
      <p:sp>
        <p:nvSpPr>
          <p:cNvPr id="5" name="Footer Placeholder 4">
            <a:extLst>
              <a:ext uri="{FF2B5EF4-FFF2-40B4-BE49-F238E27FC236}">
                <a16:creationId xmlns:a16="http://schemas.microsoft.com/office/drawing/2014/main" id="{834ACEAA-965E-6D1B-ED35-A9BCF1BC786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C9F3A7D-EE71-F639-1DE4-2F472D1A4C4A}"/>
              </a:ext>
            </a:extLst>
          </p:cNvPr>
          <p:cNvSpPr>
            <a:spLocks noGrp="1"/>
          </p:cNvSpPr>
          <p:nvPr>
            <p:ph type="sldNum" sz="quarter" idx="12"/>
          </p:nvPr>
        </p:nvSpPr>
        <p:spPr/>
        <p:txBody>
          <a:bodyPr/>
          <a:lstStyle/>
          <a:p>
            <a:fld id="{F5B559B9-B9B7-4D35-8779-5A28A844D4BF}" type="slidenum">
              <a:rPr lang="en-NZ" smtClean="0"/>
              <a:t>‹#›</a:t>
            </a:fld>
            <a:endParaRPr lang="en-NZ"/>
          </a:p>
        </p:txBody>
      </p:sp>
    </p:spTree>
    <p:extLst>
      <p:ext uri="{BB962C8B-B14F-4D97-AF65-F5344CB8AC3E}">
        <p14:creationId xmlns:p14="http://schemas.microsoft.com/office/powerpoint/2010/main" val="426281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0F90-1A2A-44E7-A331-59F0EF1DF3A7}"/>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5EAF81E-0437-01A1-BDBD-07279CDC01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2DD48EE-6141-6CBC-1235-71B125812CBF}"/>
              </a:ext>
            </a:extLst>
          </p:cNvPr>
          <p:cNvSpPr>
            <a:spLocks noGrp="1"/>
          </p:cNvSpPr>
          <p:nvPr>
            <p:ph type="dt" sz="half" idx="10"/>
          </p:nvPr>
        </p:nvSpPr>
        <p:spPr/>
        <p:txBody>
          <a:bodyPr/>
          <a:lstStyle/>
          <a:p>
            <a:fld id="{83DA2E5C-1E93-4E32-8608-9BA2C7C5C367}" type="datetimeFigureOut">
              <a:rPr lang="en-NZ" smtClean="0"/>
              <a:t>5/11/2025</a:t>
            </a:fld>
            <a:endParaRPr lang="en-NZ"/>
          </a:p>
        </p:txBody>
      </p:sp>
      <p:sp>
        <p:nvSpPr>
          <p:cNvPr id="5" name="Footer Placeholder 4">
            <a:extLst>
              <a:ext uri="{FF2B5EF4-FFF2-40B4-BE49-F238E27FC236}">
                <a16:creationId xmlns:a16="http://schemas.microsoft.com/office/drawing/2014/main" id="{AE11F88B-2F42-29D7-58EB-CE83C9836FD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DDA2848-F6C7-2C5D-477D-59883F3BC8EC}"/>
              </a:ext>
            </a:extLst>
          </p:cNvPr>
          <p:cNvSpPr>
            <a:spLocks noGrp="1"/>
          </p:cNvSpPr>
          <p:nvPr>
            <p:ph type="sldNum" sz="quarter" idx="12"/>
          </p:nvPr>
        </p:nvSpPr>
        <p:spPr/>
        <p:txBody>
          <a:bodyPr/>
          <a:lstStyle/>
          <a:p>
            <a:fld id="{F5B559B9-B9B7-4D35-8779-5A28A844D4BF}" type="slidenum">
              <a:rPr lang="en-NZ" smtClean="0"/>
              <a:t>‹#›</a:t>
            </a:fld>
            <a:endParaRPr lang="en-NZ"/>
          </a:p>
        </p:txBody>
      </p:sp>
    </p:spTree>
    <p:extLst>
      <p:ext uri="{BB962C8B-B14F-4D97-AF65-F5344CB8AC3E}">
        <p14:creationId xmlns:p14="http://schemas.microsoft.com/office/powerpoint/2010/main" val="464021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61073A-C8E7-6912-CC30-A857BEBB3A56}"/>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300D109-E1CC-93F3-04ED-D0B67805A20E}"/>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24313B1-E088-4590-899B-49216040C637}"/>
              </a:ext>
            </a:extLst>
          </p:cNvPr>
          <p:cNvSpPr>
            <a:spLocks noGrp="1"/>
          </p:cNvSpPr>
          <p:nvPr>
            <p:ph type="dt" sz="half" idx="10"/>
          </p:nvPr>
        </p:nvSpPr>
        <p:spPr/>
        <p:txBody>
          <a:bodyPr/>
          <a:lstStyle/>
          <a:p>
            <a:fld id="{83DA2E5C-1E93-4E32-8608-9BA2C7C5C367}" type="datetimeFigureOut">
              <a:rPr lang="en-NZ" smtClean="0"/>
              <a:t>5/11/2025</a:t>
            </a:fld>
            <a:endParaRPr lang="en-NZ"/>
          </a:p>
        </p:txBody>
      </p:sp>
      <p:sp>
        <p:nvSpPr>
          <p:cNvPr id="5" name="Footer Placeholder 4">
            <a:extLst>
              <a:ext uri="{FF2B5EF4-FFF2-40B4-BE49-F238E27FC236}">
                <a16:creationId xmlns:a16="http://schemas.microsoft.com/office/drawing/2014/main" id="{5078D917-BD34-F9D5-46FB-02B40C880E1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47055F1-7D47-8EA3-0DE5-F573814EAD54}"/>
              </a:ext>
            </a:extLst>
          </p:cNvPr>
          <p:cNvSpPr>
            <a:spLocks noGrp="1"/>
          </p:cNvSpPr>
          <p:nvPr>
            <p:ph type="sldNum" sz="quarter" idx="12"/>
          </p:nvPr>
        </p:nvSpPr>
        <p:spPr/>
        <p:txBody>
          <a:bodyPr/>
          <a:lstStyle/>
          <a:p>
            <a:fld id="{F5B559B9-B9B7-4D35-8779-5A28A844D4BF}" type="slidenum">
              <a:rPr lang="en-NZ" smtClean="0"/>
              <a:t>‹#›</a:t>
            </a:fld>
            <a:endParaRPr lang="en-NZ"/>
          </a:p>
        </p:txBody>
      </p:sp>
    </p:spTree>
    <p:extLst>
      <p:ext uri="{BB962C8B-B14F-4D97-AF65-F5344CB8AC3E}">
        <p14:creationId xmlns:p14="http://schemas.microsoft.com/office/powerpoint/2010/main" val="3888598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6151278-23EA-CCAE-42DF-B38520309A24}"/>
              </a:ext>
            </a:extLst>
          </p:cNvPr>
          <p:cNvSpPr>
            <a:spLocks noGrp="1"/>
          </p:cNvSpPr>
          <p:nvPr>
            <p:ph type="ftr" sz="quarter" idx="3"/>
          </p:nvPr>
        </p:nvSpPr>
        <p:spPr>
          <a:xfrm>
            <a:off x="381000" y="6491347"/>
            <a:ext cx="2006712" cy="167307"/>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9" name="Slide Number Placeholder 5">
            <a:extLst>
              <a:ext uri="{FF2B5EF4-FFF2-40B4-BE49-F238E27FC236}">
                <a16:creationId xmlns:a16="http://schemas.microsoft.com/office/drawing/2014/main" id="{AE6A90D4-1320-3CB3-1E80-DD7817BBEDDB}"/>
              </a:ext>
            </a:extLst>
          </p:cNvPr>
          <p:cNvSpPr>
            <a:spLocks noGrp="1"/>
          </p:cNvSpPr>
          <p:nvPr>
            <p:ph type="sldNum" sz="quarter" idx="4"/>
          </p:nvPr>
        </p:nvSpPr>
        <p:spPr>
          <a:xfrm>
            <a:off x="9574026" y="6493571"/>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cxnSp>
        <p:nvCxnSpPr>
          <p:cNvPr id="12" name="Straight Connector 11">
            <a:extLst>
              <a:ext uri="{FF2B5EF4-FFF2-40B4-BE49-F238E27FC236}">
                <a16:creationId xmlns:a16="http://schemas.microsoft.com/office/drawing/2014/main" id="{12658037-5264-5826-93EB-7929AEA16688}"/>
              </a:ext>
            </a:extLst>
          </p:cNvPr>
          <p:cNvCxnSpPr>
            <a:cxnSpLocks/>
          </p:cNvCxnSpPr>
          <p:nvPr userDrawn="1"/>
        </p:nvCxnSpPr>
        <p:spPr>
          <a:xfrm>
            <a:off x="381000" y="1021810"/>
            <a:ext cx="9180513" cy="0"/>
          </a:xfrm>
          <a:prstGeom prst="line">
            <a:avLst/>
          </a:prstGeom>
          <a:ln w="12700">
            <a:solidFill>
              <a:srgbClr val="10273C"/>
            </a:solidFill>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FF1118C9-8F9F-DD67-6A61-945F1BEE9A79}"/>
              </a:ext>
            </a:extLst>
          </p:cNvPr>
          <p:cNvSpPr txBox="1"/>
          <p:nvPr userDrawn="1"/>
        </p:nvSpPr>
        <p:spPr>
          <a:xfrm>
            <a:off x="3561454" y="2908570"/>
            <a:ext cx="2819604" cy="609600"/>
          </a:xfrm>
          <a:prstGeom prst="rect">
            <a:avLst/>
          </a:prstGeom>
          <a:noFill/>
        </p:spPr>
        <p:txBody>
          <a:bodyPr wrap="square" lIns="0" tIns="0" rIns="0" bIns="0" numCol="3" spcCol="360000" rtlCol="0">
            <a:noAutofit/>
          </a:bodyPr>
          <a:lstStyle/>
          <a:p>
            <a:endParaRPr lang="en-US"/>
          </a:p>
        </p:txBody>
      </p:sp>
    </p:spTree>
    <p:extLst>
      <p:ext uri="{BB962C8B-B14F-4D97-AF65-F5344CB8AC3E}">
        <p14:creationId xmlns:p14="http://schemas.microsoft.com/office/powerpoint/2010/main" val="1762400729"/>
      </p:ext>
    </p:extLst>
  </p:cSld>
  <p:clrMapOvr>
    <a:masterClrMapping/>
  </p:clrMapOvr>
  <p:extLst>
    <p:ext uri="{DCECCB84-F9BA-43D5-87BE-67443E8EF086}">
      <p15:sldGuideLst xmlns:p15="http://schemas.microsoft.com/office/powerpoint/2012/main">
        <p15:guide id="1" orient="horz" pos="845">
          <p15:clr>
            <a:srgbClr val="FBAE40"/>
          </p15:clr>
        </p15:guide>
        <p15:guide id="2" pos="2009">
          <p15:clr>
            <a:srgbClr val="FBAE40"/>
          </p15:clr>
        </p15:guide>
        <p15:guide id="3" pos="4254">
          <p15:clr>
            <a:srgbClr val="FBAE40"/>
          </p15:clr>
        </p15:guide>
        <p15:guide id="4" pos="2235">
          <p15:clr>
            <a:srgbClr val="FBAE40"/>
          </p15:clr>
        </p15:guide>
        <p15:guide id="5" pos="40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 no line">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6151278-23EA-CCAE-42DF-B38520309A24}"/>
              </a:ext>
            </a:extLst>
          </p:cNvPr>
          <p:cNvSpPr>
            <a:spLocks noGrp="1"/>
          </p:cNvSpPr>
          <p:nvPr>
            <p:ph type="ftr" sz="quarter" idx="3"/>
          </p:nvPr>
        </p:nvSpPr>
        <p:spPr>
          <a:xfrm>
            <a:off x="381000" y="6491347"/>
            <a:ext cx="2006712" cy="167307"/>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9" name="Slide Number Placeholder 5">
            <a:extLst>
              <a:ext uri="{FF2B5EF4-FFF2-40B4-BE49-F238E27FC236}">
                <a16:creationId xmlns:a16="http://schemas.microsoft.com/office/drawing/2014/main" id="{AE6A90D4-1320-3CB3-1E80-DD7817BBEDDB}"/>
              </a:ext>
            </a:extLst>
          </p:cNvPr>
          <p:cNvSpPr>
            <a:spLocks noGrp="1"/>
          </p:cNvSpPr>
          <p:nvPr>
            <p:ph type="sldNum" sz="quarter" idx="4"/>
          </p:nvPr>
        </p:nvSpPr>
        <p:spPr>
          <a:xfrm>
            <a:off x="9574026" y="6493571"/>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
        <p:nvSpPr>
          <p:cNvPr id="19" name="TextBox 18">
            <a:extLst>
              <a:ext uri="{FF2B5EF4-FFF2-40B4-BE49-F238E27FC236}">
                <a16:creationId xmlns:a16="http://schemas.microsoft.com/office/drawing/2014/main" id="{FF1118C9-8F9F-DD67-6A61-945F1BEE9A79}"/>
              </a:ext>
            </a:extLst>
          </p:cNvPr>
          <p:cNvSpPr txBox="1"/>
          <p:nvPr userDrawn="1"/>
        </p:nvSpPr>
        <p:spPr>
          <a:xfrm>
            <a:off x="3561454" y="2908570"/>
            <a:ext cx="2819604" cy="609600"/>
          </a:xfrm>
          <a:prstGeom prst="rect">
            <a:avLst/>
          </a:prstGeom>
          <a:noFill/>
        </p:spPr>
        <p:txBody>
          <a:bodyPr wrap="square" lIns="0" tIns="0" rIns="0" bIns="0" numCol="3" spcCol="360000" rtlCol="0">
            <a:noAutofit/>
          </a:bodyPr>
          <a:lstStyle/>
          <a:p>
            <a:endParaRPr lang="en-US"/>
          </a:p>
        </p:txBody>
      </p:sp>
    </p:spTree>
    <p:extLst>
      <p:ext uri="{BB962C8B-B14F-4D97-AF65-F5344CB8AC3E}">
        <p14:creationId xmlns:p14="http://schemas.microsoft.com/office/powerpoint/2010/main" val="3608193169"/>
      </p:ext>
    </p:extLst>
  </p:cSld>
  <p:clrMapOvr>
    <a:masterClrMapping/>
  </p:clrMapOvr>
  <p:extLst>
    <p:ext uri="{DCECCB84-F9BA-43D5-87BE-67443E8EF086}">
      <p15:sldGuideLst xmlns:p15="http://schemas.microsoft.com/office/powerpoint/2012/main">
        <p15:guide id="1" orient="horz" pos="845">
          <p15:clr>
            <a:srgbClr val="FBAE40"/>
          </p15:clr>
        </p15:guide>
        <p15:guide id="2" pos="2009">
          <p15:clr>
            <a:srgbClr val="FBAE40"/>
          </p15:clr>
        </p15:guide>
        <p15:guide id="3" pos="4254">
          <p15:clr>
            <a:srgbClr val="FBAE40"/>
          </p15:clr>
        </p15:guide>
        <p15:guide id="4" pos="2235">
          <p15:clr>
            <a:srgbClr val="FBAE40"/>
          </p15:clr>
        </p15:guide>
        <p15:guide id="5" pos="402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16151278-23EA-CCAE-42DF-B38520309A24}"/>
              </a:ext>
            </a:extLst>
          </p:cNvPr>
          <p:cNvSpPr>
            <a:spLocks noGrp="1"/>
          </p:cNvSpPr>
          <p:nvPr>
            <p:ph type="ftr" sz="quarter" idx="3"/>
          </p:nvPr>
        </p:nvSpPr>
        <p:spPr>
          <a:xfrm>
            <a:off x="362415" y="6498665"/>
            <a:ext cx="3343275" cy="99358"/>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9" name="Slide Number Placeholder 5">
            <a:extLst>
              <a:ext uri="{FF2B5EF4-FFF2-40B4-BE49-F238E27FC236}">
                <a16:creationId xmlns:a16="http://schemas.microsoft.com/office/drawing/2014/main" id="{AE6A90D4-1320-3CB3-1E80-DD7817BBEDDB}"/>
              </a:ext>
            </a:extLst>
          </p:cNvPr>
          <p:cNvSpPr>
            <a:spLocks noGrp="1"/>
          </p:cNvSpPr>
          <p:nvPr>
            <p:ph type="sldNum" sz="quarter" idx="4"/>
          </p:nvPr>
        </p:nvSpPr>
        <p:spPr>
          <a:xfrm>
            <a:off x="9574026" y="6498665"/>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Tree>
    <p:extLst>
      <p:ext uri="{BB962C8B-B14F-4D97-AF65-F5344CB8AC3E}">
        <p14:creationId xmlns:p14="http://schemas.microsoft.com/office/powerpoint/2010/main" val="1957299852"/>
      </p:ext>
    </p:extLst>
  </p:cSld>
  <p:clrMapOvr>
    <a:masterClrMapping/>
  </p:clrMapOvr>
  <p:extLst>
    <p:ext uri="{DCECCB84-F9BA-43D5-87BE-67443E8EF086}">
      <p15:sldGuideLst xmlns:p15="http://schemas.microsoft.com/office/powerpoint/2012/main">
        <p15:guide id="1" orient="horz" pos="890">
          <p15:clr>
            <a:srgbClr val="FBAE40"/>
          </p15:clr>
        </p15:guide>
        <p15:guide id="2" pos="2258">
          <p15:clr>
            <a:srgbClr val="FBAE40"/>
          </p15:clr>
        </p15:guide>
        <p15:guide id="3" pos="429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7F201ABD-2554-C381-E15E-D8F914CBDA1C}"/>
              </a:ext>
            </a:extLst>
          </p:cNvPr>
          <p:cNvSpPr>
            <a:spLocks noGrp="1"/>
          </p:cNvSpPr>
          <p:nvPr>
            <p:ph type="sldNum" sz="quarter" idx="4"/>
          </p:nvPr>
        </p:nvSpPr>
        <p:spPr>
          <a:xfrm>
            <a:off x="9574026" y="6498665"/>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
        <p:nvSpPr>
          <p:cNvPr id="11" name="Footer Placeholder 4">
            <a:extLst>
              <a:ext uri="{FF2B5EF4-FFF2-40B4-BE49-F238E27FC236}">
                <a16:creationId xmlns:a16="http://schemas.microsoft.com/office/drawing/2014/main" id="{6617E864-9C8E-CD0D-B74E-2CBB6B473BB5}"/>
              </a:ext>
            </a:extLst>
          </p:cNvPr>
          <p:cNvSpPr>
            <a:spLocks noGrp="1"/>
          </p:cNvSpPr>
          <p:nvPr>
            <p:ph type="ftr" sz="quarter" idx="3"/>
          </p:nvPr>
        </p:nvSpPr>
        <p:spPr>
          <a:xfrm>
            <a:off x="362415" y="6498665"/>
            <a:ext cx="3343275" cy="99358"/>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Tree>
    <p:extLst>
      <p:ext uri="{BB962C8B-B14F-4D97-AF65-F5344CB8AC3E}">
        <p14:creationId xmlns:p14="http://schemas.microsoft.com/office/powerpoint/2010/main" val="664013268"/>
      </p:ext>
    </p:extLst>
  </p:cSld>
  <p:clrMapOvr>
    <a:masterClrMapping/>
  </p:clrMapOvr>
  <p:extLst>
    <p:ext uri="{DCECCB84-F9BA-43D5-87BE-67443E8EF086}">
      <p15:sldGuideLst xmlns:p15="http://schemas.microsoft.com/office/powerpoint/2012/main">
        <p15:guide id="1" orient="horz" pos="77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10A10-0B09-B9DD-E93D-F9CD39AFB1D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5F4DC026-CBBE-2B0A-EEEE-B4915067A6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6BDA4A7-6017-500E-7566-ACF206F6CDB6}"/>
              </a:ext>
            </a:extLst>
          </p:cNvPr>
          <p:cNvSpPr>
            <a:spLocks noGrp="1"/>
          </p:cNvSpPr>
          <p:nvPr>
            <p:ph type="dt" sz="half" idx="10"/>
          </p:nvPr>
        </p:nvSpPr>
        <p:spPr/>
        <p:txBody>
          <a:bodyPr/>
          <a:lstStyle/>
          <a:p>
            <a:fld id="{83DA2E5C-1E93-4E32-8608-9BA2C7C5C367}" type="datetimeFigureOut">
              <a:rPr lang="en-NZ" smtClean="0"/>
              <a:t>5/11/2025</a:t>
            </a:fld>
            <a:endParaRPr lang="en-NZ"/>
          </a:p>
        </p:txBody>
      </p:sp>
      <p:sp>
        <p:nvSpPr>
          <p:cNvPr id="5" name="Footer Placeholder 4">
            <a:extLst>
              <a:ext uri="{FF2B5EF4-FFF2-40B4-BE49-F238E27FC236}">
                <a16:creationId xmlns:a16="http://schemas.microsoft.com/office/drawing/2014/main" id="{8B439064-D0BC-1C3C-56AD-227598FBE3A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AB32CE7-8B22-60AB-75BD-87BE0F73BE1E}"/>
              </a:ext>
            </a:extLst>
          </p:cNvPr>
          <p:cNvSpPr>
            <a:spLocks noGrp="1"/>
          </p:cNvSpPr>
          <p:nvPr>
            <p:ph type="sldNum" sz="quarter" idx="12"/>
          </p:nvPr>
        </p:nvSpPr>
        <p:spPr/>
        <p:txBody>
          <a:bodyPr/>
          <a:lstStyle/>
          <a:p>
            <a:fld id="{F5B559B9-B9B7-4D35-8779-5A28A844D4BF}" type="slidenum">
              <a:rPr lang="en-NZ" smtClean="0"/>
              <a:t>‹#›</a:t>
            </a:fld>
            <a:endParaRPr lang="en-NZ"/>
          </a:p>
        </p:txBody>
      </p:sp>
    </p:spTree>
    <p:extLst>
      <p:ext uri="{BB962C8B-B14F-4D97-AF65-F5344CB8AC3E}">
        <p14:creationId xmlns:p14="http://schemas.microsoft.com/office/powerpoint/2010/main" val="399572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9460-326F-3511-5963-7C042C41E119}"/>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751AEB1-F510-D31F-A0DD-2D7E17C9B8ED}"/>
              </a:ext>
            </a:extLst>
          </p:cNvPr>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562C9-D4F8-3B87-24D9-4751819C56D0}"/>
              </a:ext>
            </a:extLst>
          </p:cNvPr>
          <p:cNvSpPr>
            <a:spLocks noGrp="1"/>
          </p:cNvSpPr>
          <p:nvPr>
            <p:ph type="dt" sz="half" idx="10"/>
          </p:nvPr>
        </p:nvSpPr>
        <p:spPr/>
        <p:txBody>
          <a:bodyPr/>
          <a:lstStyle/>
          <a:p>
            <a:fld id="{83DA2E5C-1E93-4E32-8608-9BA2C7C5C367}" type="datetimeFigureOut">
              <a:rPr lang="en-NZ" smtClean="0"/>
              <a:t>5/11/2025</a:t>
            </a:fld>
            <a:endParaRPr lang="en-NZ"/>
          </a:p>
        </p:txBody>
      </p:sp>
      <p:sp>
        <p:nvSpPr>
          <p:cNvPr id="5" name="Footer Placeholder 4">
            <a:extLst>
              <a:ext uri="{FF2B5EF4-FFF2-40B4-BE49-F238E27FC236}">
                <a16:creationId xmlns:a16="http://schemas.microsoft.com/office/drawing/2014/main" id="{0100B725-CA39-892F-2E5B-7BE0DAE7C0F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7E656BF-1CC1-4C95-1135-BD75A85C26B3}"/>
              </a:ext>
            </a:extLst>
          </p:cNvPr>
          <p:cNvSpPr>
            <a:spLocks noGrp="1"/>
          </p:cNvSpPr>
          <p:nvPr>
            <p:ph type="sldNum" sz="quarter" idx="12"/>
          </p:nvPr>
        </p:nvSpPr>
        <p:spPr/>
        <p:txBody>
          <a:bodyPr/>
          <a:lstStyle/>
          <a:p>
            <a:fld id="{F5B559B9-B9B7-4D35-8779-5A28A844D4BF}" type="slidenum">
              <a:rPr lang="en-NZ" smtClean="0"/>
              <a:t>‹#›</a:t>
            </a:fld>
            <a:endParaRPr lang="en-NZ"/>
          </a:p>
        </p:txBody>
      </p:sp>
    </p:spTree>
    <p:extLst>
      <p:ext uri="{BB962C8B-B14F-4D97-AF65-F5344CB8AC3E}">
        <p14:creationId xmlns:p14="http://schemas.microsoft.com/office/powerpoint/2010/main" val="640344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FB072-A3A1-1528-CDC1-FE1DD390E2D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5B0B059A-BC41-594B-09D8-E296E3F74DE9}"/>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B1CDEA3-3BD0-326A-931A-0423CA0DC26E}"/>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4C09E5D4-E1DC-5C47-A09E-8C0FF6D14732}"/>
              </a:ext>
            </a:extLst>
          </p:cNvPr>
          <p:cNvSpPr>
            <a:spLocks noGrp="1"/>
          </p:cNvSpPr>
          <p:nvPr>
            <p:ph type="dt" sz="half" idx="10"/>
          </p:nvPr>
        </p:nvSpPr>
        <p:spPr/>
        <p:txBody>
          <a:bodyPr/>
          <a:lstStyle/>
          <a:p>
            <a:fld id="{83DA2E5C-1E93-4E32-8608-9BA2C7C5C367}" type="datetimeFigureOut">
              <a:rPr lang="en-NZ" smtClean="0"/>
              <a:t>5/11/2025</a:t>
            </a:fld>
            <a:endParaRPr lang="en-NZ"/>
          </a:p>
        </p:txBody>
      </p:sp>
      <p:sp>
        <p:nvSpPr>
          <p:cNvPr id="6" name="Footer Placeholder 5">
            <a:extLst>
              <a:ext uri="{FF2B5EF4-FFF2-40B4-BE49-F238E27FC236}">
                <a16:creationId xmlns:a16="http://schemas.microsoft.com/office/drawing/2014/main" id="{74AB40C8-A73B-0644-E0E9-203D42368EC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A524C84-93A3-3FFE-435B-0D0E2F8C8136}"/>
              </a:ext>
            </a:extLst>
          </p:cNvPr>
          <p:cNvSpPr>
            <a:spLocks noGrp="1"/>
          </p:cNvSpPr>
          <p:nvPr>
            <p:ph type="sldNum" sz="quarter" idx="12"/>
          </p:nvPr>
        </p:nvSpPr>
        <p:spPr/>
        <p:txBody>
          <a:bodyPr/>
          <a:lstStyle/>
          <a:p>
            <a:fld id="{F5B559B9-B9B7-4D35-8779-5A28A844D4BF}" type="slidenum">
              <a:rPr lang="en-NZ" smtClean="0"/>
              <a:t>‹#›</a:t>
            </a:fld>
            <a:endParaRPr lang="en-NZ"/>
          </a:p>
        </p:txBody>
      </p:sp>
    </p:spTree>
    <p:extLst>
      <p:ext uri="{BB962C8B-B14F-4D97-AF65-F5344CB8AC3E}">
        <p14:creationId xmlns:p14="http://schemas.microsoft.com/office/powerpoint/2010/main" val="363572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9C08-A04E-F492-E82A-C9EA2169D1A0}"/>
              </a:ext>
            </a:extLst>
          </p:cNvPr>
          <p:cNvSpPr>
            <a:spLocks noGrp="1"/>
          </p:cNvSpPr>
          <p:nvPr>
            <p:ph type="title"/>
          </p:nvPr>
        </p:nvSpPr>
        <p:spPr>
          <a:xfrm>
            <a:off x="682328" y="365126"/>
            <a:ext cx="8543925"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7881C0B-53B1-20F2-CC12-A0F10E440491}"/>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5D623F0E-F625-21D7-6DE2-CF8B95F09E30}"/>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43A9D37-6F65-F005-94CA-F006FE192224}"/>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FE689BF8-D608-0B5F-E94D-22D33753C57A}"/>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6E7CE88-9F4B-54A9-D9F6-C7DCB964DEEB}"/>
              </a:ext>
            </a:extLst>
          </p:cNvPr>
          <p:cNvSpPr>
            <a:spLocks noGrp="1"/>
          </p:cNvSpPr>
          <p:nvPr>
            <p:ph type="dt" sz="half" idx="10"/>
          </p:nvPr>
        </p:nvSpPr>
        <p:spPr/>
        <p:txBody>
          <a:bodyPr/>
          <a:lstStyle/>
          <a:p>
            <a:fld id="{83DA2E5C-1E93-4E32-8608-9BA2C7C5C367}" type="datetimeFigureOut">
              <a:rPr lang="en-NZ" smtClean="0"/>
              <a:t>5/11/2025</a:t>
            </a:fld>
            <a:endParaRPr lang="en-NZ"/>
          </a:p>
        </p:txBody>
      </p:sp>
      <p:sp>
        <p:nvSpPr>
          <p:cNvPr id="8" name="Footer Placeholder 7">
            <a:extLst>
              <a:ext uri="{FF2B5EF4-FFF2-40B4-BE49-F238E27FC236}">
                <a16:creationId xmlns:a16="http://schemas.microsoft.com/office/drawing/2014/main" id="{689A07E7-D2C5-60BC-B6D1-40DF08F5EBB2}"/>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90D4AECE-B25D-86AF-85B6-5A7F367F8AE9}"/>
              </a:ext>
            </a:extLst>
          </p:cNvPr>
          <p:cNvSpPr>
            <a:spLocks noGrp="1"/>
          </p:cNvSpPr>
          <p:nvPr>
            <p:ph type="sldNum" sz="quarter" idx="12"/>
          </p:nvPr>
        </p:nvSpPr>
        <p:spPr/>
        <p:txBody>
          <a:bodyPr/>
          <a:lstStyle/>
          <a:p>
            <a:fld id="{F5B559B9-B9B7-4D35-8779-5A28A844D4BF}" type="slidenum">
              <a:rPr lang="en-NZ" smtClean="0"/>
              <a:t>‹#›</a:t>
            </a:fld>
            <a:endParaRPr lang="en-NZ"/>
          </a:p>
        </p:txBody>
      </p:sp>
    </p:spTree>
    <p:extLst>
      <p:ext uri="{BB962C8B-B14F-4D97-AF65-F5344CB8AC3E}">
        <p14:creationId xmlns:p14="http://schemas.microsoft.com/office/powerpoint/2010/main" val="43825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4FFA-847C-183C-DA8D-A8DF8AF4912A}"/>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12FA5FC4-9EFE-9DFD-A7D3-AB0518FFAD9C}"/>
              </a:ext>
            </a:extLst>
          </p:cNvPr>
          <p:cNvSpPr>
            <a:spLocks noGrp="1"/>
          </p:cNvSpPr>
          <p:nvPr>
            <p:ph type="dt" sz="half" idx="10"/>
          </p:nvPr>
        </p:nvSpPr>
        <p:spPr/>
        <p:txBody>
          <a:bodyPr/>
          <a:lstStyle/>
          <a:p>
            <a:fld id="{83DA2E5C-1E93-4E32-8608-9BA2C7C5C367}" type="datetimeFigureOut">
              <a:rPr lang="en-NZ" smtClean="0"/>
              <a:t>5/11/2025</a:t>
            </a:fld>
            <a:endParaRPr lang="en-NZ"/>
          </a:p>
        </p:txBody>
      </p:sp>
      <p:sp>
        <p:nvSpPr>
          <p:cNvPr id="4" name="Footer Placeholder 3">
            <a:extLst>
              <a:ext uri="{FF2B5EF4-FFF2-40B4-BE49-F238E27FC236}">
                <a16:creationId xmlns:a16="http://schemas.microsoft.com/office/drawing/2014/main" id="{898E64E3-234E-121F-12EC-D464221CE9EE}"/>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C644DF31-4AED-99D4-BDA6-27D053A90963}"/>
              </a:ext>
            </a:extLst>
          </p:cNvPr>
          <p:cNvSpPr>
            <a:spLocks noGrp="1"/>
          </p:cNvSpPr>
          <p:nvPr>
            <p:ph type="sldNum" sz="quarter" idx="12"/>
          </p:nvPr>
        </p:nvSpPr>
        <p:spPr/>
        <p:txBody>
          <a:bodyPr/>
          <a:lstStyle/>
          <a:p>
            <a:fld id="{F5B559B9-B9B7-4D35-8779-5A28A844D4BF}" type="slidenum">
              <a:rPr lang="en-NZ" smtClean="0"/>
              <a:t>‹#›</a:t>
            </a:fld>
            <a:endParaRPr lang="en-NZ"/>
          </a:p>
        </p:txBody>
      </p:sp>
    </p:spTree>
    <p:extLst>
      <p:ext uri="{BB962C8B-B14F-4D97-AF65-F5344CB8AC3E}">
        <p14:creationId xmlns:p14="http://schemas.microsoft.com/office/powerpoint/2010/main" val="304851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5B4E99-AC27-1F3D-5877-A719C1BB5B03}"/>
              </a:ext>
            </a:extLst>
          </p:cNvPr>
          <p:cNvSpPr>
            <a:spLocks noGrp="1"/>
          </p:cNvSpPr>
          <p:nvPr>
            <p:ph type="dt" sz="half" idx="10"/>
          </p:nvPr>
        </p:nvSpPr>
        <p:spPr/>
        <p:txBody>
          <a:bodyPr/>
          <a:lstStyle/>
          <a:p>
            <a:fld id="{83DA2E5C-1E93-4E32-8608-9BA2C7C5C367}" type="datetimeFigureOut">
              <a:rPr lang="en-NZ" smtClean="0"/>
              <a:t>5/11/2025</a:t>
            </a:fld>
            <a:endParaRPr lang="en-NZ"/>
          </a:p>
        </p:txBody>
      </p:sp>
      <p:sp>
        <p:nvSpPr>
          <p:cNvPr id="3" name="Footer Placeholder 2">
            <a:extLst>
              <a:ext uri="{FF2B5EF4-FFF2-40B4-BE49-F238E27FC236}">
                <a16:creationId xmlns:a16="http://schemas.microsoft.com/office/drawing/2014/main" id="{DF67D169-A256-7369-1CB5-2EDA10B66E64}"/>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E7A4516A-EF6B-AF98-C1CF-A312A674A6DA}"/>
              </a:ext>
            </a:extLst>
          </p:cNvPr>
          <p:cNvSpPr>
            <a:spLocks noGrp="1"/>
          </p:cNvSpPr>
          <p:nvPr>
            <p:ph type="sldNum" sz="quarter" idx="12"/>
          </p:nvPr>
        </p:nvSpPr>
        <p:spPr/>
        <p:txBody>
          <a:bodyPr/>
          <a:lstStyle/>
          <a:p>
            <a:fld id="{F5B559B9-B9B7-4D35-8779-5A28A844D4BF}" type="slidenum">
              <a:rPr lang="en-NZ" smtClean="0"/>
              <a:t>‹#›</a:t>
            </a:fld>
            <a:endParaRPr lang="en-NZ"/>
          </a:p>
        </p:txBody>
      </p:sp>
    </p:spTree>
    <p:extLst>
      <p:ext uri="{BB962C8B-B14F-4D97-AF65-F5344CB8AC3E}">
        <p14:creationId xmlns:p14="http://schemas.microsoft.com/office/powerpoint/2010/main" val="2426228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0D8B9-C373-6B03-473A-0B1EA78116D2}"/>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A597D542-03EB-31E5-00D7-E8DD16A1C291}"/>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F1F121E2-A424-C124-158F-A746A2CC9B02}"/>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305676CC-5C11-B2F6-6D9B-588C0229C90A}"/>
              </a:ext>
            </a:extLst>
          </p:cNvPr>
          <p:cNvSpPr>
            <a:spLocks noGrp="1"/>
          </p:cNvSpPr>
          <p:nvPr>
            <p:ph type="dt" sz="half" idx="10"/>
          </p:nvPr>
        </p:nvSpPr>
        <p:spPr/>
        <p:txBody>
          <a:bodyPr/>
          <a:lstStyle/>
          <a:p>
            <a:fld id="{83DA2E5C-1E93-4E32-8608-9BA2C7C5C367}" type="datetimeFigureOut">
              <a:rPr lang="en-NZ" smtClean="0"/>
              <a:t>5/11/2025</a:t>
            </a:fld>
            <a:endParaRPr lang="en-NZ"/>
          </a:p>
        </p:txBody>
      </p:sp>
      <p:sp>
        <p:nvSpPr>
          <p:cNvPr id="6" name="Footer Placeholder 5">
            <a:extLst>
              <a:ext uri="{FF2B5EF4-FFF2-40B4-BE49-F238E27FC236}">
                <a16:creationId xmlns:a16="http://schemas.microsoft.com/office/drawing/2014/main" id="{6C0855C5-A1E9-DCCA-45B2-DCC7D15D874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5259249-D76F-5AFA-17C5-0D5C9D542668}"/>
              </a:ext>
            </a:extLst>
          </p:cNvPr>
          <p:cNvSpPr>
            <a:spLocks noGrp="1"/>
          </p:cNvSpPr>
          <p:nvPr>
            <p:ph type="sldNum" sz="quarter" idx="12"/>
          </p:nvPr>
        </p:nvSpPr>
        <p:spPr/>
        <p:txBody>
          <a:bodyPr/>
          <a:lstStyle/>
          <a:p>
            <a:fld id="{F5B559B9-B9B7-4D35-8779-5A28A844D4BF}" type="slidenum">
              <a:rPr lang="en-NZ" smtClean="0"/>
              <a:t>‹#›</a:t>
            </a:fld>
            <a:endParaRPr lang="en-NZ"/>
          </a:p>
        </p:txBody>
      </p:sp>
    </p:spTree>
    <p:extLst>
      <p:ext uri="{BB962C8B-B14F-4D97-AF65-F5344CB8AC3E}">
        <p14:creationId xmlns:p14="http://schemas.microsoft.com/office/powerpoint/2010/main" val="328081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1E074-B0F4-99F6-5D97-74C517B53117}"/>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ABCD810E-5E58-A8EB-0224-A037B193E4C1}"/>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NZ"/>
          </a:p>
        </p:txBody>
      </p:sp>
      <p:sp>
        <p:nvSpPr>
          <p:cNvPr id="4" name="Text Placeholder 3">
            <a:extLst>
              <a:ext uri="{FF2B5EF4-FFF2-40B4-BE49-F238E27FC236}">
                <a16:creationId xmlns:a16="http://schemas.microsoft.com/office/drawing/2014/main" id="{BDEDF1E7-B673-9B7C-3F10-2CC7A971C291}"/>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6CD6A236-60B0-ADA7-CDA0-5C368E42099F}"/>
              </a:ext>
            </a:extLst>
          </p:cNvPr>
          <p:cNvSpPr>
            <a:spLocks noGrp="1"/>
          </p:cNvSpPr>
          <p:nvPr>
            <p:ph type="dt" sz="half" idx="10"/>
          </p:nvPr>
        </p:nvSpPr>
        <p:spPr/>
        <p:txBody>
          <a:bodyPr/>
          <a:lstStyle/>
          <a:p>
            <a:fld id="{83DA2E5C-1E93-4E32-8608-9BA2C7C5C367}" type="datetimeFigureOut">
              <a:rPr lang="en-NZ" smtClean="0"/>
              <a:t>5/11/2025</a:t>
            </a:fld>
            <a:endParaRPr lang="en-NZ"/>
          </a:p>
        </p:txBody>
      </p:sp>
      <p:sp>
        <p:nvSpPr>
          <p:cNvPr id="6" name="Footer Placeholder 5">
            <a:extLst>
              <a:ext uri="{FF2B5EF4-FFF2-40B4-BE49-F238E27FC236}">
                <a16:creationId xmlns:a16="http://schemas.microsoft.com/office/drawing/2014/main" id="{3B4536B2-AC15-DA22-B409-5083D914595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28A6C6B-D5B0-E937-7F0C-9BAD30CCFD02}"/>
              </a:ext>
            </a:extLst>
          </p:cNvPr>
          <p:cNvSpPr>
            <a:spLocks noGrp="1"/>
          </p:cNvSpPr>
          <p:nvPr>
            <p:ph type="sldNum" sz="quarter" idx="12"/>
          </p:nvPr>
        </p:nvSpPr>
        <p:spPr/>
        <p:txBody>
          <a:bodyPr/>
          <a:lstStyle/>
          <a:p>
            <a:fld id="{F5B559B9-B9B7-4D35-8779-5A28A844D4BF}" type="slidenum">
              <a:rPr lang="en-NZ" smtClean="0"/>
              <a:t>‹#›</a:t>
            </a:fld>
            <a:endParaRPr lang="en-NZ"/>
          </a:p>
        </p:txBody>
      </p:sp>
    </p:spTree>
    <p:extLst>
      <p:ext uri="{BB962C8B-B14F-4D97-AF65-F5344CB8AC3E}">
        <p14:creationId xmlns:p14="http://schemas.microsoft.com/office/powerpoint/2010/main" val="167839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99B3E3-1A50-0CB2-D17F-21F79021AECA}"/>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E47715B-88C3-C154-8859-D238726198E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0A25945-24B3-D526-D633-A57E3FFD84DE}"/>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3DA2E5C-1E93-4E32-8608-9BA2C7C5C367}" type="datetimeFigureOut">
              <a:rPr lang="en-NZ" smtClean="0"/>
              <a:t>5/11/2025</a:t>
            </a:fld>
            <a:endParaRPr lang="en-NZ"/>
          </a:p>
        </p:txBody>
      </p:sp>
      <p:sp>
        <p:nvSpPr>
          <p:cNvPr id="5" name="Footer Placeholder 4">
            <a:extLst>
              <a:ext uri="{FF2B5EF4-FFF2-40B4-BE49-F238E27FC236}">
                <a16:creationId xmlns:a16="http://schemas.microsoft.com/office/drawing/2014/main" id="{1515BDB5-2104-C865-65A8-8E11749F9020}"/>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D21D5E71-8967-8505-FFAA-8AA6F9146174}"/>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F5B559B9-B9B7-4D35-8779-5A28A844D4BF}" type="slidenum">
              <a:rPr lang="en-NZ" smtClean="0"/>
              <a:t>‹#›</a:t>
            </a:fld>
            <a:endParaRPr lang="en-NZ"/>
          </a:p>
        </p:txBody>
      </p:sp>
    </p:spTree>
    <p:extLst>
      <p:ext uri="{BB962C8B-B14F-4D97-AF65-F5344CB8AC3E}">
        <p14:creationId xmlns:p14="http://schemas.microsoft.com/office/powerpoint/2010/main" val="219306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2415" y="6498665"/>
            <a:ext cx="3343275" cy="99358"/>
          </a:xfrm>
          <a:prstGeom prst="rect">
            <a:avLst/>
          </a:prstGeom>
        </p:spPr>
        <p:txBody>
          <a:bodyPr vert="horz" lIns="0" tIns="0" rIns="9144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r>
              <a:rPr lang="en-US"/>
              <a:t>Apprenticeship Toolkit</a:t>
            </a:r>
          </a:p>
        </p:txBody>
      </p:sp>
      <p:sp>
        <p:nvSpPr>
          <p:cNvPr id="6" name="Slide Number Placeholder 5"/>
          <p:cNvSpPr>
            <a:spLocks noGrp="1"/>
          </p:cNvSpPr>
          <p:nvPr>
            <p:ph type="sldNum" sz="quarter" idx="4"/>
          </p:nvPr>
        </p:nvSpPr>
        <p:spPr>
          <a:xfrm>
            <a:off x="9574026" y="6498665"/>
            <a:ext cx="331974" cy="99358"/>
          </a:xfrm>
          <a:prstGeom prst="rect">
            <a:avLst/>
          </a:prstGeom>
        </p:spPr>
        <p:txBody>
          <a:bodyPr vert="horz" lIns="0" tIns="0" rIns="0" bIns="0" rtlCol="0" anchor="t" anchorCtr="0"/>
          <a:lstStyle>
            <a:lvl1pPr algn="l">
              <a:defRPr sz="800" b="0" i="0">
                <a:solidFill>
                  <a:srgbClr val="9B9DA1"/>
                </a:solidFill>
                <a:latin typeface="Segoe UI" panose="020B0502040204020203" pitchFamily="34" charset="0"/>
                <a:cs typeface="Segoe UI" panose="020B0502040204020203" pitchFamily="34" charset="0"/>
              </a:defRPr>
            </a:lvl1pPr>
          </a:lstStyle>
          <a:p>
            <a:fld id="{1DF4AAA5-C268-2745-B477-E8FB4AEBEA9C}" type="slidenum">
              <a:rPr lang="en-US" smtClean="0"/>
              <a:pPr/>
              <a:t>‹#›</a:t>
            </a:fld>
            <a:endParaRPr lang="en-US"/>
          </a:p>
        </p:txBody>
      </p:sp>
    </p:spTree>
    <p:extLst>
      <p:ext uri="{BB962C8B-B14F-4D97-AF65-F5344CB8AC3E}">
        <p14:creationId xmlns:p14="http://schemas.microsoft.com/office/powerpoint/2010/main" val="746825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orient="horz" pos="346">
          <p15:clr>
            <a:srgbClr val="F26B43"/>
          </p15:clr>
        </p15:guide>
        <p15:guide id="3" orient="horz" pos="4088">
          <p15:clr>
            <a:srgbClr val="F26B43"/>
          </p15:clr>
        </p15:guide>
        <p15:guide id="4" pos="60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person in hardhats sitting at a table&#10;&#10;AI-generated content may be incorrect.">
            <a:extLst>
              <a:ext uri="{FF2B5EF4-FFF2-40B4-BE49-F238E27FC236}">
                <a16:creationId xmlns:a16="http://schemas.microsoft.com/office/drawing/2014/main" id="{81E6A2BE-6B1E-6579-BDEE-EF01E8CE78BE}"/>
              </a:ext>
            </a:extLst>
          </p:cNvPr>
          <p:cNvPicPr>
            <a:picLocks noChangeAspect="1"/>
          </p:cNvPicPr>
          <p:nvPr/>
        </p:nvPicPr>
        <p:blipFill>
          <a:blip r:embed="rId3"/>
          <a:stretch>
            <a:fillRect/>
          </a:stretch>
        </p:blipFill>
        <p:spPr>
          <a:xfrm>
            <a:off x="-1" y="0"/>
            <a:ext cx="9906001" cy="6858000"/>
          </a:xfrm>
          <a:prstGeom prst="rect">
            <a:avLst/>
          </a:prstGeom>
        </p:spPr>
      </p:pic>
      <p:sp>
        <p:nvSpPr>
          <p:cNvPr id="6" name="TextBox 5">
            <a:extLst>
              <a:ext uri="{FF2B5EF4-FFF2-40B4-BE49-F238E27FC236}">
                <a16:creationId xmlns:a16="http://schemas.microsoft.com/office/drawing/2014/main" id="{A71190B9-1A3D-A236-5426-537827256CF6}"/>
              </a:ext>
            </a:extLst>
          </p:cNvPr>
          <p:cNvSpPr txBox="1"/>
          <p:nvPr/>
        </p:nvSpPr>
        <p:spPr>
          <a:xfrm>
            <a:off x="6276180" y="2912602"/>
            <a:ext cx="3559480" cy="1041311"/>
          </a:xfrm>
          <a:prstGeom prst="rect">
            <a:avLst/>
          </a:prstGeom>
          <a:noFill/>
        </p:spPr>
        <p:txBody>
          <a:bodyPr wrap="square" lIns="288000">
            <a:spAutoFit/>
          </a:bodyPr>
          <a:lstStyle/>
          <a:p>
            <a:pPr marL="0" marR="0" lvl="0" indent="0" algn="l" defTabSz="457200" rtl="0" eaLnBrk="1" fontAlgn="auto" latinLnBrk="0" hangingPunct="1">
              <a:lnSpc>
                <a:spcPts val="3720"/>
              </a:lnSpc>
              <a:spcBef>
                <a:spcPts val="0"/>
              </a:spcBef>
              <a:spcAft>
                <a:spcPts val="0"/>
              </a:spcAft>
              <a:buClrTx/>
              <a:buSzTx/>
              <a:buFontTx/>
              <a:buNone/>
              <a:tabLst/>
              <a:defRPr/>
            </a:pPr>
            <a:r>
              <a:rPr kumimoji="0" lang="en-NZ" sz="3200" b="1" i="0" u="none" strike="noStrike" kern="100" cap="none" spc="-20" normalizeH="0" baseline="0" noProof="0">
                <a:ln>
                  <a:noFill/>
                </a:ln>
                <a:solidFill>
                  <a:prstClr val="white"/>
                </a:solidFill>
                <a:effectLst/>
                <a:uLnTx/>
                <a:uFillTx/>
                <a:latin typeface="Segoe UI Black" panose="020B0502040204020203" pitchFamily="34" charset="0"/>
                <a:ea typeface="Aptos" panose="020B0004020202020204" pitchFamily="34" charset="0"/>
                <a:cs typeface="Segoe UI Black" panose="020B0502040204020203" pitchFamily="34" charset="0"/>
              </a:rPr>
              <a:t>Apprenticeship</a:t>
            </a:r>
            <a:r>
              <a:rPr kumimoji="0" lang="en-NZ" sz="3200" b="1" i="0" u="none" strike="noStrike" kern="100" cap="none" spc="0" normalizeH="0" baseline="0" noProof="0">
                <a:ln>
                  <a:noFill/>
                </a:ln>
                <a:solidFill>
                  <a:prstClr val="white"/>
                </a:solidFill>
                <a:effectLst/>
                <a:uLnTx/>
                <a:uFillTx/>
                <a:latin typeface="Segoe UI Black" panose="020B0502040204020203" pitchFamily="34" charset="0"/>
                <a:ea typeface="Aptos" panose="020B0004020202020204" pitchFamily="34" charset="0"/>
                <a:cs typeface="Segoe UI Black" panose="020B0502040204020203" pitchFamily="34" charset="0"/>
              </a:rPr>
              <a:t> Schedule</a:t>
            </a:r>
          </a:p>
        </p:txBody>
      </p:sp>
      <p:pic>
        <p:nvPicPr>
          <p:cNvPr id="3" name="Graphic 2">
            <a:extLst>
              <a:ext uri="{FF2B5EF4-FFF2-40B4-BE49-F238E27FC236}">
                <a16:creationId xmlns:a16="http://schemas.microsoft.com/office/drawing/2014/main" id="{F7D20544-A329-724F-E732-D65C2384EE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72250" y="2371725"/>
            <a:ext cx="540000" cy="540000"/>
          </a:xfrm>
          <a:prstGeom prst="rect">
            <a:avLst/>
          </a:prstGeom>
        </p:spPr>
      </p:pic>
    </p:spTree>
    <p:extLst>
      <p:ext uri="{BB962C8B-B14F-4D97-AF65-F5344CB8AC3E}">
        <p14:creationId xmlns:p14="http://schemas.microsoft.com/office/powerpoint/2010/main" val="249256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27056F-BBE8-B2E8-C8D6-3A0137BB97C3}"/>
              </a:ext>
            </a:extLst>
          </p:cNvPr>
          <p:cNvSpPr/>
          <p:nvPr/>
        </p:nvSpPr>
        <p:spPr>
          <a:xfrm>
            <a:off x="0" y="0"/>
            <a:ext cx="3189288" cy="6858000"/>
          </a:xfrm>
          <a:prstGeom prst="rect">
            <a:avLst/>
          </a:prstGeom>
          <a:solidFill>
            <a:srgbClr val="00A9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C047A402-54C5-C870-A440-1AD87729156A}"/>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BBBDC0"/>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2C9E4180-E8B2-0592-77FE-3EFDF5EA18D6}"/>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5" name="TextBox 4">
            <a:extLst>
              <a:ext uri="{FF2B5EF4-FFF2-40B4-BE49-F238E27FC236}">
                <a16:creationId xmlns:a16="http://schemas.microsoft.com/office/drawing/2014/main" id="{2167E60C-E6CA-919C-6A40-B7BBD516DF40}"/>
              </a:ext>
            </a:extLst>
          </p:cNvPr>
          <p:cNvSpPr txBox="1"/>
          <p:nvPr/>
        </p:nvSpPr>
        <p:spPr>
          <a:xfrm>
            <a:off x="381001" y="2683388"/>
            <a:ext cx="2608384" cy="1782411"/>
          </a:xfrm>
          <a:prstGeom prst="rect">
            <a:avLst/>
          </a:prstGeom>
          <a:noFill/>
        </p:spPr>
        <p:txBody>
          <a:bodyPr wrap="square" lIns="0" tIns="0" rIns="0" bIns="0" rtlCol="0">
            <a:spAutoFit/>
          </a:bodyPr>
          <a:lstStyle/>
          <a:p>
            <a:pPr marL="0" marR="0" lvl="0" indent="0" algn="l" defTabSz="457200" rtl="0" eaLnBrk="1" fontAlgn="auto" latinLnBrk="0" hangingPunct="1">
              <a:lnSpc>
                <a:spcPts val="1420"/>
              </a:lnSpc>
              <a:spcBef>
                <a:spcPts val="0"/>
              </a:spcBef>
              <a:spcAft>
                <a:spcPts val="0"/>
              </a:spcAft>
              <a:buClrTx/>
              <a:buSzTx/>
              <a:buFontTx/>
              <a:buNone/>
              <a:tabLst/>
              <a:defRPr/>
            </a:pPr>
            <a:r>
              <a:rPr kumimoji="0" lang="en-NZ" sz="1100" b="1" i="0" u="none" strike="noStrike" kern="1200" cap="none" spc="0" normalizeH="0" baseline="0" noProof="0" dirty="0">
                <a:ln>
                  <a:noFill/>
                </a:ln>
                <a:solidFill>
                  <a:prstClr val="white"/>
                </a:solidFill>
                <a:effectLst/>
                <a:uLnTx/>
                <a:uFillTx/>
                <a:latin typeface="Segoe UI Semibold" panose="020B0502040204020203" pitchFamily="34" charset="0"/>
                <a:ea typeface="+mn-ea"/>
                <a:cs typeface="Segoe UI Semibold" panose="020B0502040204020203" pitchFamily="34" charset="0"/>
              </a:rPr>
              <a:t>The Apprenticeship Schedule gives businesses a consistent monthly rhythm for developing apprentices. It integrates on-job learning, qualification progress, business exposure, and wellbeing into a single framework. This ensures apprentices are supported across all areas of their development, while giving employers a clear structure and visibility of progress.</a:t>
            </a:r>
          </a:p>
        </p:txBody>
      </p:sp>
      <p:sp>
        <p:nvSpPr>
          <p:cNvPr id="6" name="TextBox 5">
            <a:extLst>
              <a:ext uri="{FF2B5EF4-FFF2-40B4-BE49-F238E27FC236}">
                <a16:creationId xmlns:a16="http://schemas.microsoft.com/office/drawing/2014/main" id="{BF62B1E3-67D9-B4A5-2EB2-93203F285977}"/>
              </a:ext>
            </a:extLst>
          </p:cNvPr>
          <p:cNvSpPr txBox="1"/>
          <p:nvPr/>
        </p:nvSpPr>
        <p:spPr>
          <a:xfrm>
            <a:off x="381000" y="2013011"/>
            <a:ext cx="2608385" cy="430887"/>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Purpose of the Apprenticeship Schedule</a:t>
            </a:r>
          </a:p>
        </p:txBody>
      </p:sp>
      <p:sp>
        <p:nvSpPr>
          <p:cNvPr id="7" name="TextBox 6">
            <a:extLst>
              <a:ext uri="{FF2B5EF4-FFF2-40B4-BE49-F238E27FC236}">
                <a16:creationId xmlns:a16="http://schemas.microsoft.com/office/drawing/2014/main" id="{02C1A23F-84A1-C2B9-CA61-186D968CBBCA}"/>
              </a:ext>
            </a:extLst>
          </p:cNvPr>
          <p:cNvSpPr txBox="1"/>
          <p:nvPr/>
        </p:nvSpPr>
        <p:spPr>
          <a:xfrm>
            <a:off x="3556940" y="1513125"/>
            <a:ext cx="6004573" cy="4739695"/>
          </a:xfrm>
          <a:prstGeom prst="rect">
            <a:avLst/>
          </a:prstGeom>
          <a:noFill/>
        </p:spPr>
        <p:txBody>
          <a:bodyPr wrap="square" lIns="0" tIns="0" rIns="0" bIns="0" numCol="2" spcCol="360000" rtlCol="0">
            <a:no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The schedule sets out weekly and monthly learning opportunities, which apprentices and staff commit to as part of normal work.</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The schedule includes:</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Weekly apprentice catch-ups: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apprentices meet as a group with a leading hand to work on training, reflect on progress, and prepare for upcoming opportunities.</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Monthly training advisor check-ins: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structured review of progress against the apprentice’s qualification. Having your training advisor attend a monthly meeting time where you already have all your apprentices present can be a great way to incentivise regular engagement from your training advisor, as it makes the training advisor’s job easier.</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Training simulations: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scheduled time for apprentices to practice skills in a safe, structured setting. These can be held in your yard on a site. They should be used to provide opportunities for apprentices to practice or demonstrate skills during tasks that are either risky or that don’t come up often during your usual work. ‘Risky’ tasks include ones where errors are costly or difficult to fix if made during client work.  </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Admin/office support: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short, focused sessions in the company office where apprentices clear the ancillary tasks that slow qualification progress. With an admin staff member on hand, apprentices quickly scan and label evidence, upload to the provider portal, log hours and sign-offs, book block courses, fix portal/login issues, and sort any paperwork.</a:t>
            </a:r>
          </a:p>
          <a:p>
            <a:pPr marL="171450" marR="0" lvl="0" indent="-171450" algn="l" defTabSz="457200" rtl="0" eaLnBrk="1" fontAlgn="auto" latinLnBrk="0" hangingPunct="1">
              <a:lnSpc>
                <a:spcPts val="1300"/>
              </a:lnSpc>
              <a:spcBef>
                <a:spcPts val="0"/>
              </a:spcBef>
              <a:spcAft>
                <a:spcPts val="1200"/>
              </a:spcAft>
              <a:buClr>
                <a:srgbClr val="00A99D"/>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Wellbeing check-ins: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short, regular meetings between apprentices and the company’s general manager or owner. These build strong relationships, allow issues to be raised early, and provide apprentices with direct support from leadership.</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100" b="1" i="0" u="none" strike="noStrike" kern="1200" cap="none" spc="0" normalizeH="0" baseline="0" noProof="0">
                <a:ln>
                  <a:noFill/>
                </a:ln>
                <a:solidFill>
                  <a:prstClr val="black"/>
                </a:solidFill>
                <a:effectLst/>
                <a:uLnTx/>
                <a:uFillTx/>
                <a:latin typeface="Segoe UI Black" panose="020B0502040204020203" pitchFamily="34" charset="0"/>
                <a:ea typeface="+mn-ea"/>
                <a:cs typeface="Segoe UI Black" panose="020B0502040204020203" pitchFamily="34" charset="0"/>
              </a:rPr>
              <a:t>Supporting material</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 make the schedule practical, the package includes:</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Catch-up agendas and examples: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for apprentices and leading hands.</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Training advisor catch-up agenda: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for monthly apprentice/supervisor/training advisor meetings.</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Wellbeing check-in template: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short prompts to guide conversations between apprentices and the general manager or owner.</a:t>
            </a:r>
          </a:p>
        </p:txBody>
      </p:sp>
      <p:sp>
        <p:nvSpPr>
          <p:cNvPr id="8" name="TextBox 7">
            <a:extLst>
              <a:ext uri="{FF2B5EF4-FFF2-40B4-BE49-F238E27FC236}">
                <a16:creationId xmlns:a16="http://schemas.microsoft.com/office/drawing/2014/main" id="{B61F1D7A-19A9-7173-2DB6-75FD817DDBDF}"/>
              </a:ext>
            </a:extLst>
          </p:cNvPr>
          <p:cNvSpPr txBox="1"/>
          <p:nvPr/>
        </p:nvSpPr>
        <p:spPr>
          <a:xfrm>
            <a:off x="3548063" y="1160894"/>
            <a:ext cx="4955626" cy="21544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00A99D"/>
                </a:solidFill>
                <a:effectLst/>
                <a:uLnTx/>
                <a:uFillTx/>
                <a:latin typeface="Segoe UI Black" panose="020B0502040204020203" pitchFamily="34" charset="0"/>
                <a:ea typeface="+mn-ea"/>
                <a:cs typeface="Segoe UI Black" panose="020B0502040204020203" pitchFamily="34" charset="0"/>
              </a:rPr>
              <a:t>The Apprenticeship Schedule</a:t>
            </a:r>
          </a:p>
        </p:txBody>
      </p:sp>
      <p:sp>
        <p:nvSpPr>
          <p:cNvPr id="9" name="TextBox 8">
            <a:extLst>
              <a:ext uri="{FF2B5EF4-FFF2-40B4-BE49-F238E27FC236}">
                <a16:creationId xmlns:a16="http://schemas.microsoft.com/office/drawing/2014/main" id="{E973E1D0-ECF0-D041-E097-8F4B306E2666}"/>
              </a:ext>
            </a:extLst>
          </p:cNvPr>
          <p:cNvSpPr txBox="1"/>
          <p:nvPr/>
        </p:nvSpPr>
        <p:spPr>
          <a:xfrm>
            <a:off x="381001" y="549275"/>
            <a:ext cx="2667000" cy="1192634"/>
          </a:xfrm>
          <a:prstGeom prst="rect">
            <a:avLst/>
          </a:prstGeom>
          <a:noFill/>
        </p:spPr>
        <p:txBody>
          <a:bodyPr wrap="square" lIns="0" tIns="0" rIns="0" bIns="0" rtlCol="0">
            <a:spAutoFit/>
          </a:bodyPr>
          <a:lstStyle/>
          <a:p>
            <a:pPr marL="0" marR="0" lvl="0" indent="0" algn="l" defTabSz="457200" rtl="0" eaLnBrk="1" fontAlgn="auto" latinLnBrk="0" hangingPunct="1">
              <a:lnSpc>
                <a:spcPts val="3060"/>
              </a:lnSpc>
              <a:spcBef>
                <a:spcPts val="0"/>
              </a:spcBef>
              <a:spcAft>
                <a:spcPts val="0"/>
              </a:spcAft>
              <a:buClrTx/>
              <a:buSzTx/>
              <a:buFontTx/>
              <a:buNone/>
              <a:tabLst/>
              <a:defRPr/>
            </a:pPr>
            <a:r>
              <a:rPr kumimoji="0" lang="en-US" sz="2800" b="1" i="0" u="none" strike="noStrike" kern="1200" cap="none" spc="-10" normalizeH="0" baseline="0" noProof="0">
                <a:ln>
                  <a:noFill/>
                </a:ln>
                <a:solidFill>
                  <a:prstClr val="white"/>
                </a:solidFill>
                <a:effectLst/>
                <a:uLnTx/>
                <a:uFillTx/>
                <a:latin typeface="Segoe UI Black" panose="020B0502040204020203" pitchFamily="34" charset="0"/>
                <a:ea typeface="+mn-ea"/>
                <a:cs typeface="Segoe UI Black" panose="020B0502040204020203" pitchFamily="34" charset="0"/>
              </a:rPr>
              <a:t>Apprenticeship </a:t>
            </a:r>
            <a:r>
              <a:rPr kumimoji="0" lang="en-US" sz="2800" b="1" i="0" u="none" strike="noStrike" kern="1200" cap="none" spc="0" normalizeH="0" baseline="0" noProof="0">
                <a:ln>
                  <a:noFill/>
                </a:ln>
                <a:solidFill>
                  <a:prstClr val="white"/>
                </a:solidFill>
                <a:effectLst/>
                <a:uLnTx/>
                <a:uFillTx/>
                <a:latin typeface="Segoe UI Black" panose="020B0502040204020203" pitchFamily="34" charset="0"/>
                <a:ea typeface="+mn-ea"/>
                <a:cs typeface="Segoe UI Black" panose="020B0502040204020203" pitchFamily="34" charset="0"/>
              </a:rPr>
              <a:t>Schedule </a:t>
            </a:r>
            <a:br>
              <a:rPr kumimoji="0" lang="en-US" sz="2800" b="1" i="0" u="none" strike="noStrike" kern="1200" cap="none" spc="0" normalizeH="0" baseline="0" noProof="0">
                <a:ln>
                  <a:noFill/>
                </a:ln>
                <a:solidFill>
                  <a:prstClr val="white"/>
                </a:solidFill>
                <a:effectLst/>
                <a:uLnTx/>
                <a:uFillTx/>
                <a:latin typeface="Segoe UI Black" panose="020B0502040204020203" pitchFamily="34" charset="0"/>
                <a:ea typeface="+mn-ea"/>
                <a:cs typeface="Segoe UI Black" panose="020B0502040204020203" pitchFamily="34" charset="0"/>
              </a:rPr>
            </a:br>
            <a:r>
              <a:rPr kumimoji="0" lang="en-US" sz="2800" b="1" i="1" u="none" strike="noStrike" kern="1200" cap="none" spc="0" normalizeH="0" baseline="0" noProof="0">
                <a:ln>
                  <a:noFill/>
                </a:ln>
                <a:solidFill>
                  <a:prstClr val="white"/>
                </a:solidFill>
                <a:effectLst/>
                <a:uLnTx/>
                <a:uFillTx/>
                <a:latin typeface="Segoe UI Semibold" panose="020B0502040204020203" pitchFamily="34" charset="0"/>
                <a:ea typeface="+mn-ea"/>
                <a:cs typeface="Segoe UI Semibold" panose="020B0502040204020203" pitchFamily="34" charset="0"/>
              </a:rPr>
              <a:t>How-to guide</a:t>
            </a:r>
          </a:p>
        </p:txBody>
      </p:sp>
    </p:spTree>
    <p:extLst>
      <p:ext uri="{BB962C8B-B14F-4D97-AF65-F5344CB8AC3E}">
        <p14:creationId xmlns:p14="http://schemas.microsoft.com/office/powerpoint/2010/main" val="1546863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7E431-35ED-E20D-1513-58A242834A8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FB37FD-B242-4EDD-DE64-3037B7F681E4}"/>
              </a:ext>
            </a:extLst>
          </p:cNvPr>
          <p:cNvSpPr>
            <a:spLocks noGrp="1"/>
          </p:cNvSpPr>
          <p:nvPr>
            <p:ph type="ftr" sz="quarter" idx="3"/>
          </p:nvPr>
        </p:nvSpPr>
        <p:spPr>
          <a:xfrm>
            <a:off x="381000" y="6491347"/>
            <a:ext cx="1749599" cy="13567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2959E98D-F4F7-814C-C7F1-334F098A9D57}"/>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4BA81795-2215-A074-9F54-2EFE9E9C3210}"/>
              </a:ext>
            </a:extLst>
          </p:cNvPr>
          <p:cNvSpPr txBox="1"/>
          <p:nvPr/>
        </p:nvSpPr>
        <p:spPr>
          <a:xfrm>
            <a:off x="381000" y="473165"/>
            <a:ext cx="9193026" cy="4308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Apprenticeship schedule templates</a:t>
            </a:r>
          </a:p>
        </p:txBody>
      </p:sp>
      <p:sp>
        <p:nvSpPr>
          <p:cNvPr id="5" name="Rectangle: Rounded Corners 74">
            <a:extLst>
              <a:ext uri="{FF2B5EF4-FFF2-40B4-BE49-F238E27FC236}">
                <a16:creationId xmlns:a16="http://schemas.microsoft.com/office/drawing/2014/main" id="{30447BCB-AEBB-14A1-04FC-F00B6108EEA1}"/>
              </a:ext>
            </a:extLst>
          </p:cNvPr>
          <p:cNvSpPr/>
          <p:nvPr/>
        </p:nvSpPr>
        <p:spPr>
          <a:xfrm>
            <a:off x="1523113" y="1620624"/>
            <a:ext cx="6859774" cy="4551576"/>
          </a:xfrm>
          <a:prstGeom prst="roundRect">
            <a:avLst>
              <a:gd name="adj" fmla="val 1558"/>
            </a:avLst>
          </a:prstGeom>
          <a:solidFill>
            <a:srgbClr val="E1E3E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7" name="Table 6">
            <a:extLst>
              <a:ext uri="{FF2B5EF4-FFF2-40B4-BE49-F238E27FC236}">
                <a16:creationId xmlns:a16="http://schemas.microsoft.com/office/drawing/2014/main" id="{63E4E0C6-33D1-C871-8264-2D740A8BF63E}"/>
              </a:ext>
            </a:extLst>
          </p:cNvPr>
          <p:cNvGraphicFramePr>
            <a:graphicFrameLocks noGrp="1"/>
          </p:cNvGraphicFramePr>
          <p:nvPr/>
        </p:nvGraphicFramePr>
        <p:xfrm>
          <a:off x="1607341" y="2007423"/>
          <a:ext cx="6669215" cy="3980139"/>
        </p:xfrm>
        <a:graphic>
          <a:graphicData uri="http://schemas.openxmlformats.org/drawingml/2006/table">
            <a:tbl>
              <a:tblPr/>
              <a:tblGrid>
                <a:gridCol w="952745">
                  <a:extLst>
                    <a:ext uri="{9D8B030D-6E8A-4147-A177-3AD203B41FA5}">
                      <a16:colId xmlns:a16="http://schemas.microsoft.com/office/drawing/2014/main" val="978901116"/>
                    </a:ext>
                  </a:extLst>
                </a:gridCol>
                <a:gridCol w="952745">
                  <a:extLst>
                    <a:ext uri="{9D8B030D-6E8A-4147-A177-3AD203B41FA5}">
                      <a16:colId xmlns:a16="http://schemas.microsoft.com/office/drawing/2014/main" val="1245126914"/>
                    </a:ext>
                  </a:extLst>
                </a:gridCol>
                <a:gridCol w="952745">
                  <a:extLst>
                    <a:ext uri="{9D8B030D-6E8A-4147-A177-3AD203B41FA5}">
                      <a16:colId xmlns:a16="http://schemas.microsoft.com/office/drawing/2014/main" val="1648439937"/>
                    </a:ext>
                  </a:extLst>
                </a:gridCol>
                <a:gridCol w="952745">
                  <a:extLst>
                    <a:ext uri="{9D8B030D-6E8A-4147-A177-3AD203B41FA5}">
                      <a16:colId xmlns:a16="http://schemas.microsoft.com/office/drawing/2014/main" val="4284409548"/>
                    </a:ext>
                  </a:extLst>
                </a:gridCol>
                <a:gridCol w="952745">
                  <a:extLst>
                    <a:ext uri="{9D8B030D-6E8A-4147-A177-3AD203B41FA5}">
                      <a16:colId xmlns:a16="http://schemas.microsoft.com/office/drawing/2014/main" val="1813575844"/>
                    </a:ext>
                  </a:extLst>
                </a:gridCol>
                <a:gridCol w="952745">
                  <a:extLst>
                    <a:ext uri="{9D8B030D-6E8A-4147-A177-3AD203B41FA5}">
                      <a16:colId xmlns:a16="http://schemas.microsoft.com/office/drawing/2014/main" val="3663742216"/>
                    </a:ext>
                  </a:extLst>
                </a:gridCol>
                <a:gridCol w="952745">
                  <a:extLst>
                    <a:ext uri="{9D8B030D-6E8A-4147-A177-3AD203B41FA5}">
                      <a16:colId xmlns:a16="http://schemas.microsoft.com/office/drawing/2014/main" val="1137274847"/>
                    </a:ext>
                  </a:extLst>
                </a:gridCol>
              </a:tblGrid>
              <a:tr h="376746">
                <a:tc>
                  <a:txBody>
                    <a:bodyPr/>
                    <a:lstStyle/>
                    <a:p>
                      <a:pPr algn="ctr" fontAlgn="t">
                        <a:spcAft>
                          <a:spcPts val="0"/>
                        </a:spcAft>
                        <a:buNone/>
                      </a:pPr>
                      <a:r>
                        <a:rPr lang="en-NZ" sz="1100" b="1">
                          <a:solidFill>
                            <a:schemeClr val="bg1"/>
                          </a:solidFill>
                          <a:effectLst/>
                          <a:latin typeface="+mn-lt"/>
                        </a:rPr>
                        <a:t>Sun</a:t>
                      </a:r>
                      <a:endParaRPr lang="en-NZ" sz="1100">
                        <a:solidFill>
                          <a:schemeClr val="bg1"/>
                        </a:solidFill>
                        <a:effectLst/>
                        <a:latin typeface="+mn-lt"/>
                      </a:endParaRPr>
                    </a:p>
                  </a:txBody>
                  <a:tcPr marL="72000" marR="72000" marT="108000" marB="72000">
                    <a:lnL w="12700" cap="flat" cmpd="sng" algn="ctr">
                      <a:noFill/>
                      <a:prstDash val="solid"/>
                      <a:round/>
                      <a:headEnd type="none" w="med" len="med"/>
                      <a:tailEnd type="none" w="med" len="med"/>
                    </a:lnL>
                    <a:lnR w="76200" cap="flat" cmpd="sng" algn="ctr">
                      <a:solidFill>
                        <a:srgbClr val="E1E3E5"/>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rgbClr val="00A99D"/>
                    </a:solidFill>
                  </a:tcPr>
                </a:tc>
                <a:tc>
                  <a:txBody>
                    <a:bodyPr/>
                    <a:lstStyle/>
                    <a:p>
                      <a:pPr algn="ctr" fontAlgn="t">
                        <a:spcAft>
                          <a:spcPts val="0"/>
                        </a:spcAft>
                        <a:buNone/>
                      </a:pPr>
                      <a:r>
                        <a:rPr lang="en-NZ" sz="1100" b="1">
                          <a:solidFill>
                            <a:schemeClr val="bg1"/>
                          </a:solidFill>
                          <a:effectLst/>
                          <a:latin typeface="+mn-lt"/>
                        </a:rPr>
                        <a:t>Mon</a:t>
                      </a:r>
                      <a:endParaRPr lang="en-NZ" sz="1100">
                        <a:solidFill>
                          <a:schemeClr val="bg1"/>
                        </a:solidFill>
                        <a:effectLst/>
                        <a:latin typeface="+mn-lt"/>
                      </a:endParaRPr>
                    </a:p>
                  </a:txBody>
                  <a:tcPr marL="72000" marR="72000" marT="108000" marB="72000">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rgbClr val="00A99D"/>
                    </a:solidFill>
                  </a:tcPr>
                </a:tc>
                <a:tc>
                  <a:txBody>
                    <a:bodyPr/>
                    <a:lstStyle/>
                    <a:p>
                      <a:pPr algn="ctr" fontAlgn="t">
                        <a:spcAft>
                          <a:spcPts val="0"/>
                        </a:spcAft>
                        <a:buNone/>
                      </a:pPr>
                      <a:r>
                        <a:rPr lang="en-NZ" sz="1100" b="1">
                          <a:solidFill>
                            <a:schemeClr val="bg1"/>
                          </a:solidFill>
                          <a:effectLst/>
                          <a:latin typeface="+mn-lt"/>
                        </a:rPr>
                        <a:t>Tue</a:t>
                      </a:r>
                      <a:endParaRPr lang="en-NZ" sz="1100">
                        <a:solidFill>
                          <a:schemeClr val="bg1"/>
                        </a:solidFill>
                        <a:effectLst/>
                        <a:latin typeface="+mn-lt"/>
                      </a:endParaRPr>
                    </a:p>
                  </a:txBody>
                  <a:tcPr marL="72000" marR="72000" marT="108000" marB="72000">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rgbClr val="00A99D"/>
                    </a:solidFill>
                  </a:tcPr>
                </a:tc>
                <a:tc>
                  <a:txBody>
                    <a:bodyPr/>
                    <a:lstStyle/>
                    <a:p>
                      <a:pPr algn="ctr" fontAlgn="t">
                        <a:spcAft>
                          <a:spcPts val="0"/>
                        </a:spcAft>
                        <a:buNone/>
                      </a:pPr>
                      <a:r>
                        <a:rPr lang="en-NZ" sz="1100" b="1">
                          <a:solidFill>
                            <a:schemeClr val="bg1"/>
                          </a:solidFill>
                          <a:effectLst/>
                          <a:latin typeface="+mn-lt"/>
                        </a:rPr>
                        <a:t>Wed</a:t>
                      </a:r>
                      <a:endParaRPr lang="en-NZ" sz="1100">
                        <a:solidFill>
                          <a:schemeClr val="bg1"/>
                        </a:solidFill>
                        <a:effectLst/>
                        <a:latin typeface="+mn-lt"/>
                      </a:endParaRPr>
                    </a:p>
                  </a:txBody>
                  <a:tcPr marL="72000" marR="72000" marT="108000" marB="72000">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rgbClr val="00A99D"/>
                    </a:solidFill>
                  </a:tcPr>
                </a:tc>
                <a:tc>
                  <a:txBody>
                    <a:bodyPr/>
                    <a:lstStyle/>
                    <a:p>
                      <a:pPr algn="ctr" fontAlgn="t">
                        <a:spcAft>
                          <a:spcPts val="0"/>
                        </a:spcAft>
                        <a:buNone/>
                      </a:pPr>
                      <a:r>
                        <a:rPr lang="en-NZ" sz="1100" b="1">
                          <a:solidFill>
                            <a:schemeClr val="bg1"/>
                          </a:solidFill>
                          <a:effectLst/>
                          <a:latin typeface="+mn-lt"/>
                        </a:rPr>
                        <a:t>Thu</a:t>
                      </a:r>
                      <a:endParaRPr lang="en-NZ" sz="1100">
                        <a:solidFill>
                          <a:schemeClr val="bg1"/>
                        </a:solidFill>
                        <a:effectLst/>
                        <a:latin typeface="+mn-lt"/>
                      </a:endParaRPr>
                    </a:p>
                  </a:txBody>
                  <a:tcPr marL="72000" marR="72000" marT="108000" marB="72000">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rgbClr val="00A99D"/>
                    </a:solidFill>
                  </a:tcPr>
                </a:tc>
                <a:tc>
                  <a:txBody>
                    <a:bodyPr/>
                    <a:lstStyle/>
                    <a:p>
                      <a:pPr algn="ctr" fontAlgn="t">
                        <a:spcAft>
                          <a:spcPts val="0"/>
                        </a:spcAft>
                        <a:buNone/>
                      </a:pPr>
                      <a:r>
                        <a:rPr lang="en-NZ" sz="1100" b="1">
                          <a:solidFill>
                            <a:schemeClr val="bg1"/>
                          </a:solidFill>
                          <a:effectLst/>
                          <a:latin typeface="+mn-lt"/>
                        </a:rPr>
                        <a:t>Fri</a:t>
                      </a:r>
                      <a:endParaRPr lang="en-NZ" sz="1100">
                        <a:solidFill>
                          <a:schemeClr val="bg1"/>
                        </a:solidFill>
                        <a:effectLst/>
                        <a:latin typeface="+mn-lt"/>
                      </a:endParaRPr>
                    </a:p>
                  </a:txBody>
                  <a:tcPr marL="72000" marR="72000" marT="108000" marB="72000">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rgbClr val="00A99D"/>
                    </a:solidFill>
                  </a:tcPr>
                </a:tc>
                <a:tc>
                  <a:txBody>
                    <a:bodyPr/>
                    <a:lstStyle/>
                    <a:p>
                      <a:pPr algn="ctr" fontAlgn="t">
                        <a:spcAft>
                          <a:spcPts val="0"/>
                        </a:spcAft>
                        <a:buNone/>
                      </a:pPr>
                      <a:r>
                        <a:rPr lang="en-NZ" sz="1100" b="1">
                          <a:solidFill>
                            <a:schemeClr val="bg1"/>
                          </a:solidFill>
                          <a:effectLst/>
                          <a:latin typeface="+mn-lt"/>
                        </a:rPr>
                        <a:t>Sat</a:t>
                      </a:r>
                      <a:endParaRPr lang="en-NZ" sz="1100">
                        <a:solidFill>
                          <a:schemeClr val="bg1"/>
                        </a:solidFill>
                        <a:effectLst/>
                        <a:latin typeface="+mn-lt"/>
                      </a:endParaRPr>
                    </a:p>
                  </a:txBody>
                  <a:tcPr marL="72000" marR="72000" marT="108000" marB="72000">
                    <a:lnL w="76200" cap="flat" cmpd="sng" algn="ctr">
                      <a:solidFill>
                        <a:srgbClr val="E1E3E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rgbClr val="00A99D"/>
                    </a:solidFill>
                  </a:tcPr>
                </a:tc>
                <a:extLst>
                  <a:ext uri="{0D108BD9-81ED-4DB2-BD59-A6C34878D82A}">
                    <a16:rowId xmlns:a16="http://schemas.microsoft.com/office/drawing/2014/main" val="3557536669"/>
                  </a:ext>
                </a:extLst>
              </a:tr>
              <a:tr h="842327">
                <a:tc>
                  <a:txBody>
                    <a:bodyPr/>
                    <a:lstStyle/>
                    <a:p>
                      <a:pPr algn="ctr" fontAlgn="t">
                        <a:spcAft>
                          <a:spcPts val="600"/>
                        </a:spcAft>
                        <a:buNone/>
                      </a:pPr>
                      <a:endParaRPr lang="en-NZ" sz="1000">
                        <a:solidFill>
                          <a:schemeClr val="tx1"/>
                        </a:solidFill>
                        <a:effectLst/>
                        <a:latin typeface="+mn-lt"/>
                      </a:endParaRPr>
                    </a:p>
                  </a:txBody>
                  <a:tcPr marL="72000" marR="72000" marT="108000" marB="72000">
                    <a:lnL w="12700" cap="flat" cmpd="sng" algn="ctr">
                      <a:no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r>
                        <a:rPr lang="en-NZ" sz="1000" b="1" i="0">
                          <a:solidFill>
                            <a:schemeClr val="tx1"/>
                          </a:solidFill>
                          <a:effectLst/>
                          <a:latin typeface="Segoe UI" panose="020B0502040204020203" pitchFamily="34" charset="0"/>
                          <a:cs typeface="Segoe UI" panose="020B0502040204020203" pitchFamily="34" charset="0"/>
                        </a:rPr>
                        <a:t>Apprentice catch-up</a:t>
                      </a:r>
                    </a:p>
                    <a:p>
                      <a:pPr algn="ctr" fontAlgn="t">
                        <a:lnSpc>
                          <a:spcPts val="980"/>
                        </a:lnSpc>
                        <a:spcAft>
                          <a:spcPts val="400"/>
                        </a:spcAft>
                        <a:buNone/>
                      </a:pPr>
                      <a:r>
                        <a:rPr lang="en-NZ" sz="1000" b="0" i="0">
                          <a:solidFill>
                            <a:schemeClr val="tx1"/>
                          </a:solidFill>
                          <a:effectLst/>
                          <a:latin typeface="Segoe UI" panose="020B0502040204020203" pitchFamily="34" charset="0"/>
                          <a:cs typeface="Segoe UI" panose="020B0502040204020203" pitchFamily="34" charset="0"/>
                        </a:rPr>
                        <a:t>6:30 – 7:30am</a:t>
                      </a: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rgbClr val="D6F1EF"/>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8994134"/>
                  </a:ext>
                </a:extLst>
              </a:tr>
              <a:tr h="842327">
                <a:tc>
                  <a:txBody>
                    <a:bodyPr/>
                    <a:lstStyle/>
                    <a:p>
                      <a:pPr algn="ctr" fontAlgn="t">
                        <a:spcAft>
                          <a:spcPts val="600"/>
                        </a:spcAft>
                        <a:buNone/>
                      </a:pPr>
                      <a:endParaRPr lang="en-NZ" sz="1000">
                        <a:solidFill>
                          <a:schemeClr val="tx1"/>
                        </a:solidFill>
                        <a:effectLst/>
                        <a:latin typeface="+mn-lt"/>
                      </a:endParaRPr>
                    </a:p>
                  </a:txBody>
                  <a:tcPr marL="72000" marR="72000" marT="108000" marB="72000">
                    <a:lnL w="12700" cap="flat" cmpd="sng" algn="ctr">
                      <a:no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r>
                        <a:rPr lang="en-NZ" sz="1000" b="1" i="0">
                          <a:solidFill>
                            <a:schemeClr val="tx1"/>
                          </a:solidFill>
                          <a:effectLst/>
                          <a:latin typeface="Segoe UI" panose="020B0502040204020203" pitchFamily="34" charset="0"/>
                          <a:cs typeface="Segoe UI" panose="020B0502040204020203" pitchFamily="34" charset="0"/>
                        </a:rPr>
                        <a:t>Apprentice catch-up</a:t>
                      </a:r>
                    </a:p>
                    <a:p>
                      <a:pPr marL="0" algn="ctr" defTabSz="914400" rtl="0" eaLnBrk="1" fontAlgn="t" latinLnBrk="0" hangingPunct="1">
                        <a:lnSpc>
                          <a:spcPts val="980"/>
                        </a:lnSpc>
                        <a:spcAft>
                          <a:spcPts val="400"/>
                        </a:spcAft>
                        <a:buNone/>
                      </a:pPr>
                      <a:r>
                        <a:rPr lang="en-NZ" sz="1000" b="0" i="0" kern="1200">
                          <a:solidFill>
                            <a:schemeClr val="tx1"/>
                          </a:solidFill>
                          <a:effectLst/>
                          <a:latin typeface="Segoe UI" panose="020B0502040204020203" pitchFamily="34" charset="0"/>
                          <a:ea typeface="+mn-ea"/>
                          <a:cs typeface="Segoe UI" panose="020B0502040204020203" pitchFamily="34" charset="0"/>
                        </a:rPr>
                        <a:t>6:30 – 7:30am</a:t>
                      </a: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rgbClr val="D6F1EF"/>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533472"/>
                  </a:ext>
                </a:extLst>
              </a:tr>
              <a:tr h="982904">
                <a:tc>
                  <a:txBody>
                    <a:bodyPr/>
                    <a:lstStyle/>
                    <a:p>
                      <a:pPr algn="ctr" fontAlgn="t">
                        <a:spcAft>
                          <a:spcPts val="600"/>
                        </a:spcAft>
                        <a:buNone/>
                      </a:pPr>
                      <a:endParaRPr lang="en-NZ" sz="1000">
                        <a:solidFill>
                          <a:schemeClr val="tx1"/>
                        </a:solidFill>
                        <a:effectLst/>
                        <a:latin typeface="+mn-lt"/>
                      </a:endParaRPr>
                    </a:p>
                  </a:txBody>
                  <a:tcPr marL="72000" marR="72000" marT="108000" marB="72000">
                    <a:lnL w="12700" cap="flat" cmpd="sng" algn="ctr">
                      <a:no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r>
                        <a:rPr lang="en-NZ" sz="1000" b="1" i="0">
                          <a:solidFill>
                            <a:schemeClr val="tx1"/>
                          </a:solidFill>
                          <a:effectLst/>
                          <a:latin typeface="Segoe UI" panose="020B0502040204020203" pitchFamily="34" charset="0"/>
                          <a:cs typeface="Segoe UI" panose="020B0502040204020203" pitchFamily="34" charset="0"/>
                        </a:rPr>
                        <a:t>Apprentice catch-up</a:t>
                      </a:r>
                    </a:p>
                    <a:p>
                      <a:pPr marL="0" algn="ctr" defTabSz="914400" rtl="0" eaLnBrk="1" fontAlgn="t" latinLnBrk="0" hangingPunct="1">
                        <a:lnSpc>
                          <a:spcPts val="980"/>
                        </a:lnSpc>
                        <a:spcAft>
                          <a:spcPts val="400"/>
                        </a:spcAft>
                        <a:buNone/>
                      </a:pPr>
                      <a:r>
                        <a:rPr lang="en-NZ" sz="1000" b="0" i="0" kern="1200">
                          <a:solidFill>
                            <a:schemeClr val="tx1"/>
                          </a:solidFill>
                          <a:effectLst/>
                          <a:latin typeface="Segoe UI" panose="020B0502040204020203" pitchFamily="34" charset="0"/>
                          <a:ea typeface="+mn-ea"/>
                          <a:cs typeface="Segoe UI" panose="020B0502040204020203" pitchFamily="34" charset="0"/>
                        </a:rPr>
                        <a:t>6:30 – 7:30am</a:t>
                      </a: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rgbClr val="D6F1EF"/>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t" latinLnBrk="0" hangingPunct="1">
                        <a:lnSpc>
                          <a:spcPts val="980"/>
                        </a:lnSpc>
                        <a:spcBef>
                          <a:spcPts val="0"/>
                        </a:spcBef>
                        <a:spcAft>
                          <a:spcPts val="400"/>
                        </a:spcAft>
                        <a:buClrTx/>
                        <a:buSzTx/>
                        <a:buFontTx/>
                        <a:buNone/>
                        <a:tabLst/>
                        <a:defRPr/>
                      </a:pPr>
                      <a:r>
                        <a:rPr lang="en-NZ" sz="1000" b="1" i="0">
                          <a:solidFill>
                            <a:schemeClr val="tx1"/>
                          </a:solidFill>
                          <a:effectLst/>
                          <a:latin typeface="Segoe UI" panose="020B0502040204020203" pitchFamily="34" charset="0"/>
                          <a:cs typeface="Segoe UI" panose="020B0502040204020203" pitchFamily="34" charset="0"/>
                        </a:rPr>
                        <a:t>Training simulation</a:t>
                      </a:r>
                    </a:p>
                    <a:p>
                      <a:pPr marL="0" algn="ctr" defTabSz="914400" rtl="0" eaLnBrk="1" fontAlgn="t" latinLnBrk="0" hangingPunct="1">
                        <a:lnSpc>
                          <a:spcPts val="980"/>
                        </a:lnSpc>
                        <a:spcAft>
                          <a:spcPts val="400"/>
                        </a:spcAft>
                        <a:buNone/>
                      </a:pPr>
                      <a:r>
                        <a:rPr lang="en-NZ" sz="1000" b="0" i="0" kern="1200">
                          <a:solidFill>
                            <a:schemeClr val="tx1"/>
                          </a:solidFill>
                          <a:effectLst/>
                          <a:latin typeface="Segoe UI" panose="020B0502040204020203" pitchFamily="34" charset="0"/>
                          <a:ea typeface="+mn-ea"/>
                          <a:cs typeface="Segoe UI" panose="020B0502040204020203" pitchFamily="34" charset="0"/>
                        </a:rPr>
                        <a:t>9:00am – 12:00pm</a:t>
                      </a:r>
                    </a:p>
                  </a:txBody>
                  <a:tcPr marL="72000" marR="72000" marT="108000" marB="72000" anchor="ctr">
                    <a:lnL w="76200" cap="flat" cmpd="sng" algn="ctr">
                      <a:solidFill>
                        <a:srgbClr val="E1E3E5"/>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E1E3E5"/>
                      </a:solidFill>
                      <a:prstDash val="solid"/>
                      <a:round/>
                      <a:headEnd type="none" w="med" len="med"/>
                      <a:tailEnd type="none" w="med" len="med"/>
                    </a:lnT>
                    <a:lnB w="76200" cap="flat" cmpd="sng" algn="ctr">
                      <a:solidFill>
                        <a:srgbClr val="E1E3E5"/>
                      </a:solidFill>
                      <a:prstDash val="solid"/>
                      <a:round/>
                      <a:headEnd type="none" w="med" len="med"/>
                      <a:tailEnd type="none" w="med" len="med"/>
                    </a:lnB>
                    <a:lnTlToBr w="12700" cmpd="sng">
                      <a:noFill/>
                      <a:prstDash val="solid"/>
                    </a:lnTlToBr>
                    <a:lnBlToTr w="12700" cmpd="sng">
                      <a:noFill/>
                      <a:prstDash val="solid"/>
                    </a:lnBlToTr>
                    <a:solidFill>
                      <a:srgbClr val="F7F7C3"/>
                    </a:solidFill>
                  </a:tcPr>
                </a:tc>
                <a:extLst>
                  <a:ext uri="{0D108BD9-81ED-4DB2-BD59-A6C34878D82A}">
                    <a16:rowId xmlns:a16="http://schemas.microsoft.com/office/drawing/2014/main" val="3101933392"/>
                  </a:ext>
                </a:extLst>
              </a:tr>
              <a:tr h="935835">
                <a:tc>
                  <a:txBody>
                    <a:bodyPr/>
                    <a:lstStyle/>
                    <a:p>
                      <a:pPr algn="ctr" fontAlgn="t">
                        <a:spcAft>
                          <a:spcPts val="600"/>
                        </a:spcAft>
                        <a:buNone/>
                      </a:pPr>
                      <a:endParaRPr lang="en-NZ" sz="1000">
                        <a:solidFill>
                          <a:schemeClr val="tx1"/>
                        </a:solidFill>
                        <a:effectLst/>
                        <a:latin typeface="+mn-lt"/>
                      </a:endParaRPr>
                    </a:p>
                  </a:txBody>
                  <a:tcPr marL="72000" marR="72000" marT="108000" marB="72000">
                    <a:lnL w="12700" cap="flat" cmpd="sng" algn="ctr">
                      <a:no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r>
                        <a:rPr lang="en-NZ" sz="1000" b="1" i="0">
                          <a:solidFill>
                            <a:schemeClr val="tx1"/>
                          </a:solidFill>
                          <a:effectLst/>
                          <a:latin typeface="Segoe UI" panose="020B0502040204020203" pitchFamily="34" charset="0"/>
                          <a:cs typeface="Segoe UI" panose="020B0502040204020203" pitchFamily="34" charset="0"/>
                        </a:rPr>
                        <a:t>Admin/ office support</a:t>
                      </a:r>
                    </a:p>
                    <a:p>
                      <a:pPr marL="0" algn="ctr" defTabSz="914400" rtl="0" eaLnBrk="1" fontAlgn="t" latinLnBrk="0" hangingPunct="1">
                        <a:lnSpc>
                          <a:spcPts val="980"/>
                        </a:lnSpc>
                        <a:spcAft>
                          <a:spcPts val="400"/>
                        </a:spcAft>
                        <a:buNone/>
                      </a:pPr>
                      <a:r>
                        <a:rPr lang="en-NZ" sz="1000" b="0" i="0" kern="1200">
                          <a:solidFill>
                            <a:schemeClr val="tx1"/>
                          </a:solidFill>
                          <a:effectLst/>
                          <a:latin typeface="Segoe UI" panose="020B0502040204020203" pitchFamily="34" charset="0"/>
                          <a:ea typeface="+mn-ea"/>
                          <a:cs typeface="Segoe UI" panose="020B0502040204020203" pitchFamily="34" charset="0"/>
                        </a:rPr>
                        <a:t>3:00 – 4:00pm</a:t>
                      </a: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D9DC"/>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r>
                        <a:rPr lang="en-NZ" sz="1000" b="1" i="0">
                          <a:solidFill>
                            <a:schemeClr val="tx1"/>
                          </a:solidFill>
                          <a:effectLst/>
                          <a:latin typeface="Segoe UI" panose="020B0502040204020203" pitchFamily="34" charset="0"/>
                          <a:cs typeface="Segoe UI" panose="020B0502040204020203" pitchFamily="34" charset="0"/>
                        </a:rPr>
                        <a:t>Training Advisor check in</a:t>
                      </a:r>
                    </a:p>
                    <a:p>
                      <a:pPr marL="0" algn="ctr" defTabSz="914400" rtl="0" eaLnBrk="1" fontAlgn="t" latinLnBrk="0" hangingPunct="1">
                        <a:lnSpc>
                          <a:spcPts val="980"/>
                        </a:lnSpc>
                        <a:spcAft>
                          <a:spcPts val="400"/>
                        </a:spcAft>
                        <a:buNone/>
                      </a:pPr>
                      <a:r>
                        <a:rPr lang="en-NZ" sz="1000" b="0" i="0" kern="1200">
                          <a:solidFill>
                            <a:schemeClr val="tx1"/>
                          </a:solidFill>
                          <a:effectLst/>
                          <a:latin typeface="Segoe UI" panose="020B0502040204020203" pitchFamily="34" charset="0"/>
                          <a:ea typeface="+mn-ea"/>
                          <a:cs typeface="Segoe UI" panose="020B0502040204020203" pitchFamily="34" charset="0"/>
                        </a:rPr>
                        <a:t>6:30 – 7:30am</a:t>
                      </a: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D9DC"/>
                    </a:solidFill>
                  </a:tcPr>
                </a:tc>
                <a:tc>
                  <a:txBody>
                    <a:bodyPr/>
                    <a:lstStyle/>
                    <a:p>
                      <a:pPr algn="ctr" fontAlgn="t">
                        <a:lnSpc>
                          <a:spcPts val="980"/>
                        </a:lnSpc>
                        <a:spcAft>
                          <a:spcPts val="400"/>
                        </a:spcAft>
                        <a:buNone/>
                      </a:pPr>
                      <a:endParaRPr lang="en-NZ" sz="1000" b="0" i="0" kern="1200">
                        <a:solidFill>
                          <a:schemeClr val="tx1"/>
                        </a:solidFill>
                        <a:effectLst/>
                        <a:latin typeface="Segoe UI" panose="020B0502040204020203" pitchFamily="34" charset="0"/>
                        <a:ea typeface="+mn-ea"/>
                        <a:cs typeface="Segoe UI" panose="020B0502040204020203" pitchFamily="34" charset="0"/>
                      </a:endParaRP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lnSpc>
                          <a:spcPts val="980"/>
                        </a:lnSpc>
                        <a:spcAft>
                          <a:spcPts val="400"/>
                        </a:spcAft>
                        <a:buNone/>
                      </a:pPr>
                      <a:r>
                        <a:rPr lang="en-NZ" sz="1000" b="1" i="0">
                          <a:solidFill>
                            <a:schemeClr val="tx1"/>
                          </a:solidFill>
                          <a:effectLst/>
                          <a:latin typeface="Segoe UI" panose="020B0502040204020203" pitchFamily="34" charset="0"/>
                          <a:cs typeface="Segoe UI" panose="020B0502040204020203" pitchFamily="34" charset="0"/>
                        </a:rPr>
                        <a:t>Wellbeing check-ins</a:t>
                      </a:r>
                    </a:p>
                    <a:p>
                      <a:pPr marL="0" algn="ctr" defTabSz="914400" rtl="0" eaLnBrk="1" fontAlgn="t" latinLnBrk="0" hangingPunct="1">
                        <a:lnSpc>
                          <a:spcPts val="980"/>
                        </a:lnSpc>
                        <a:spcAft>
                          <a:spcPts val="400"/>
                        </a:spcAft>
                        <a:buNone/>
                      </a:pPr>
                      <a:r>
                        <a:rPr lang="en-NZ" sz="1000" b="0" i="0" kern="1200">
                          <a:solidFill>
                            <a:schemeClr val="tx1"/>
                          </a:solidFill>
                          <a:effectLst/>
                          <a:latin typeface="Segoe UI" panose="020B0502040204020203" pitchFamily="34" charset="0"/>
                          <a:ea typeface="+mn-ea"/>
                          <a:cs typeface="Segoe UI" panose="020B0502040204020203" pitchFamily="34" charset="0"/>
                        </a:rPr>
                        <a:t>0.5 hours</a:t>
                      </a:r>
                      <a:endParaRPr lang="en-NZ" sz="1000" b="0" i="0">
                        <a:solidFill>
                          <a:schemeClr val="tx1"/>
                        </a:solidFill>
                        <a:effectLst/>
                        <a:latin typeface="Segoe UI" panose="020B0502040204020203" pitchFamily="34" charset="0"/>
                        <a:cs typeface="Segoe UI" panose="020B0502040204020203" pitchFamily="34" charset="0"/>
                      </a:endParaRPr>
                    </a:p>
                  </a:txBody>
                  <a:tcPr marL="72000" marR="72000" marT="108000" marB="72000" anchor="ctr">
                    <a:lnL w="76200" cap="flat" cmpd="sng" algn="ctr">
                      <a:solidFill>
                        <a:srgbClr val="E1E3E5"/>
                      </a:solidFill>
                      <a:prstDash val="solid"/>
                      <a:round/>
                      <a:headEnd type="none" w="med" len="med"/>
                      <a:tailEnd type="none" w="med" len="med"/>
                    </a:lnL>
                    <a:lnR w="76200" cap="flat" cmpd="sng" algn="ctr">
                      <a:solidFill>
                        <a:srgbClr val="E1E3E5"/>
                      </a:solidFill>
                      <a:prstDash val="solid"/>
                      <a:round/>
                      <a:headEnd type="none" w="med" len="med"/>
                      <a:tailEnd type="none" w="med" len="med"/>
                    </a:lnR>
                    <a:lnT w="76200" cap="flat" cmpd="sng" algn="ctr">
                      <a:solidFill>
                        <a:srgbClr val="E1E3E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E3DC"/>
                    </a:solidFill>
                  </a:tcPr>
                </a:tc>
                <a:tc>
                  <a:txBody>
                    <a:bodyPr/>
                    <a:lstStyle/>
                    <a:p>
                      <a:pPr algn="ctr" fontAlgn="t">
                        <a:lnSpc>
                          <a:spcPts val="980"/>
                        </a:lnSpc>
                        <a:spcAft>
                          <a:spcPts val="400"/>
                        </a:spcAft>
                        <a:buNone/>
                      </a:pPr>
                      <a:endParaRPr lang="en-NZ" sz="1000">
                        <a:solidFill>
                          <a:schemeClr val="tx1"/>
                        </a:solidFill>
                        <a:effectLst/>
                        <a:latin typeface="+mn-lt"/>
                      </a:endParaRPr>
                    </a:p>
                  </a:txBody>
                  <a:tcPr marL="72000" marR="72000" marT="108000" marB="72000" anchor="ctr">
                    <a:lnL w="76200" cap="flat" cmpd="sng" algn="ctr">
                      <a:solidFill>
                        <a:srgbClr val="E1E3E5"/>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rgbClr val="E1E3E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098167"/>
                  </a:ext>
                </a:extLst>
              </a:tr>
            </a:tbl>
          </a:graphicData>
        </a:graphic>
      </p:graphicFrame>
      <p:sp>
        <p:nvSpPr>
          <p:cNvPr id="8" name="TextBox 7">
            <a:extLst>
              <a:ext uri="{FF2B5EF4-FFF2-40B4-BE49-F238E27FC236}">
                <a16:creationId xmlns:a16="http://schemas.microsoft.com/office/drawing/2014/main" id="{ADDE029C-2097-5A40-AFA8-E2581C56DD77}"/>
              </a:ext>
            </a:extLst>
          </p:cNvPr>
          <p:cNvSpPr txBox="1"/>
          <p:nvPr/>
        </p:nvSpPr>
        <p:spPr>
          <a:xfrm>
            <a:off x="1521286" y="1686056"/>
            <a:ext cx="6849024" cy="246221"/>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Apprenticeship schedule</a:t>
            </a:r>
          </a:p>
        </p:txBody>
      </p:sp>
      <p:sp>
        <p:nvSpPr>
          <p:cNvPr id="10" name="TextBox 9">
            <a:extLst>
              <a:ext uri="{FF2B5EF4-FFF2-40B4-BE49-F238E27FC236}">
                <a16:creationId xmlns:a16="http://schemas.microsoft.com/office/drawing/2014/main" id="{917DCF49-3653-C20A-084D-7D51B62E6D4C}"/>
              </a:ext>
            </a:extLst>
          </p:cNvPr>
          <p:cNvSpPr txBox="1"/>
          <p:nvPr/>
        </p:nvSpPr>
        <p:spPr>
          <a:xfrm>
            <a:off x="1521286" y="1224778"/>
            <a:ext cx="4955626" cy="21544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Monthly schedule template</a:t>
            </a:r>
          </a:p>
        </p:txBody>
      </p:sp>
    </p:spTree>
    <p:extLst>
      <p:ext uri="{BB962C8B-B14F-4D97-AF65-F5344CB8AC3E}">
        <p14:creationId xmlns:p14="http://schemas.microsoft.com/office/powerpoint/2010/main" val="49670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89C5D-BA46-F13F-32FB-9238C4CE3D9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92B502-1C5D-4AB8-D01B-10B948C0DD7E}"/>
              </a:ext>
            </a:extLst>
          </p:cNvPr>
          <p:cNvSpPr>
            <a:spLocks noGrp="1"/>
          </p:cNvSpPr>
          <p:nvPr>
            <p:ph type="ftr" sz="quarter" idx="3"/>
          </p:nvPr>
        </p:nvSpPr>
        <p:spPr>
          <a:xfrm>
            <a:off x="381000" y="6491347"/>
            <a:ext cx="1749599" cy="13567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B8BF01A5-01A8-FD04-4A74-DF108B2D1984}"/>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1269CB2C-CCBC-11F9-C39F-C091A9304501}"/>
              </a:ext>
            </a:extLst>
          </p:cNvPr>
          <p:cNvSpPr txBox="1"/>
          <p:nvPr/>
        </p:nvSpPr>
        <p:spPr>
          <a:xfrm>
            <a:off x="381000" y="473165"/>
            <a:ext cx="9193026" cy="4308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Apprenticeship schedule templates</a:t>
            </a:r>
          </a:p>
        </p:txBody>
      </p:sp>
      <p:sp>
        <p:nvSpPr>
          <p:cNvPr id="33" name="TextBox 32">
            <a:extLst>
              <a:ext uri="{FF2B5EF4-FFF2-40B4-BE49-F238E27FC236}">
                <a16:creationId xmlns:a16="http://schemas.microsoft.com/office/drawing/2014/main" id="{CF7FB271-4318-11D0-7FBB-4641439FCBDC}"/>
              </a:ext>
            </a:extLst>
          </p:cNvPr>
          <p:cNvSpPr txBox="1"/>
          <p:nvPr/>
        </p:nvSpPr>
        <p:spPr>
          <a:xfrm>
            <a:off x="2819400" y="1227167"/>
            <a:ext cx="3593982" cy="21544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Apprentice catch-up agenda template</a:t>
            </a:r>
          </a:p>
        </p:txBody>
      </p:sp>
      <p:sp>
        <p:nvSpPr>
          <p:cNvPr id="55" name="TextBox 54">
            <a:extLst>
              <a:ext uri="{FF2B5EF4-FFF2-40B4-BE49-F238E27FC236}">
                <a16:creationId xmlns:a16="http://schemas.microsoft.com/office/drawing/2014/main" id="{2FA46525-BF07-AEF4-609A-3DCED0D8425D}"/>
              </a:ext>
            </a:extLst>
          </p:cNvPr>
          <p:cNvSpPr txBox="1"/>
          <p:nvPr/>
        </p:nvSpPr>
        <p:spPr>
          <a:xfrm>
            <a:off x="2819400" y="1227167"/>
            <a:ext cx="3593982" cy="21544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Apprentice catch-up agenda template</a:t>
            </a:r>
          </a:p>
        </p:txBody>
      </p:sp>
      <p:grpSp>
        <p:nvGrpSpPr>
          <p:cNvPr id="56" name="Group 55">
            <a:extLst>
              <a:ext uri="{FF2B5EF4-FFF2-40B4-BE49-F238E27FC236}">
                <a16:creationId xmlns:a16="http://schemas.microsoft.com/office/drawing/2014/main" id="{2237FAC6-FDF7-3C37-6C65-6346767FF7A6}"/>
              </a:ext>
            </a:extLst>
          </p:cNvPr>
          <p:cNvGrpSpPr/>
          <p:nvPr/>
        </p:nvGrpSpPr>
        <p:grpSpPr>
          <a:xfrm>
            <a:off x="2819400" y="1615852"/>
            <a:ext cx="3606762" cy="4556348"/>
            <a:chOff x="4484632" y="949078"/>
            <a:chExt cx="4104631" cy="5550636"/>
          </a:xfrm>
          <a:solidFill>
            <a:schemeClr val="accent5">
              <a:lumMod val="40000"/>
              <a:lumOff val="60000"/>
            </a:schemeClr>
          </a:solidFill>
        </p:grpSpPr>
        <p:sp>
          <p:nvSpPr>
            <p:cNvPr id="57" name="Rectangle 56">
              <a:extLst>
                <a:ext uri="{FF2B5EF4-FFF2-40B4-BE49-F238E27FC236}">
                  <a16:creationId xmlns:a16="http://schemas.microsoft.com/office/drawing/2014/main" id="{5F027686-5D6E-406F-50DA-6C22CA97FD32}"/>
                </a:ext>
              </a:extLst>
            </p:cNvPr>
            <p:cNvSpPr/>
            <p:nvPr/>
          </p:nvSpPr>
          <p:spPr>
            <a:xfrm>
              <a:off x="4484632" y="949078"/>
              <a:ext cx="4104631" cy="5550636"/>
            </a:xfrm>
            <a:prstGeom prst="rect">
              <a:avLst/>
            </a:prstGeom>
            <a:solidFill>
              <a:srgbClr val="D8ECEA"/>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Rectangle 57">
              <a:extLst>
                <a:ext uri="{FF2B5EF4-FFF2-40B4-BE49-F238E27FC236}">
                  <a16:creationId xmlns:a16="http://schemas.microsoft.com/office/drawing/2014/main" id="{0B5061F8-BF03-EA14-8BF5-8FF7A7723521}"/>
                </a:ext>
              </a:extLst>
            </p:cNvPr>
            <p:cNvSpPr/>
            <p:nvPr/>
          </p:nvSpPr>
          <p:spPr>
            <a:xfrm>
              <a:off x="4716280" y="1494202"/>
              <a:ext cx="3657600" cy="45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 catch-up agenda</a:t>
              </a:r>
            </a:p>
          </p:txBody>
        </p:sp>
        <p:sp>
          <p:nvSpPr>
            <p:cNvPr id="59" name="Rectangle 58">
              <a:extLst>
                <a:ext uri="{FF2B5EF4-FFF2-40B4-BE49-F238E27FC236}">
                  <a16:creationId xmlns:a16="http://schemas.microsoft.com/office/drawing/2014/main" id="{1B17870F-CB86-4110-E113-F7F4E6FA4277}"/>
                </a:ext>
              </a:extLst>
            </p:cNvPr>
            <p:cNvSpPr/>
            <p:nvPr/>
          </p:nvSpPr>
          <p:spPr>
            <a:xfrm>
              <a:off x="4716280" y="2099900"/>
              <a:ext cx="1706880" cy="25892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Date and time</a:t>
              </a:r>
            </a:p>
          </p:txBody>
        </p:sp>
        <p:sp>
          <p:nvSpPr>
            <p:cNvPr id="60" name="Rectangle 59">
              <a:extLst>
                <a:ext uri="{FF2B5EF4-FFF2-40B4-BE49-F238E27FC236}">
                  <a16:creationId xmlns:a16="http://schemas.microsoft.com/office/drawing/2014/main" id="{0DB1F37E-E8A3-0CFB-D921-3FDBBF4EBE0A}"/>
                </a:ext>
              </a:extLst>
            </p:cNvPr>
            <p:cNvSpPr/>
            <p:nvPr/>
          </p:nvSpPr>
          <p:spPr>
            <a:xfrm>
              <a:off x="4716280" y="2432828"/>
              <a:ext cx="1706880" cy="25892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Attendees</a:t>
              </a:r>
            </a:p>
          </p:txBody>
        </p:sp>
        <p:sp>
          <p:nvSpPr>
            <p:cNvPr id="61" name="Rectangle 60">
              <a:extLst>
                <a:ext uri="{FF2B5EF4-FFF2-40B4-BE49-F238E27FC236}">
                  <a16:creationId xmlns:a16="http://schemas.microsoft.com/office/drawing/2014/main" id="{0713CF5A-21A6-819B-F739-58DD5D39639D}"/>
                </a:ext>
              </a:extLst>
            </p:cNvPr>
            <p:cNvSpPr/>
            <p:nvPr/>
          </p:nvSpPr>
          <p:spPr>
            <a:xfrm>
              <a:off x="4716280" y="2823881"/>
              <a:ext cx="3640174" cy="134718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Catch-up goals</a:t>
              </a:r>
            </a:p>
          </p:txBody>
        </p:sp>
        <p:sp>
          <p:nvSpPr>
            <p:cNvPr id="62" name="Rectangle 61">
              <a:extLst>
                <a:ext uri="{FF2B5EF4-FFF2-40B4-BE49-F238E27FC236}">
                  <a16:creationId xmlns:a16="http://schemas.microsoft.com/office/drawing/2014/main" id="{5FE84D5E-28CD-798B-65D7-35425597A17C}"/>
                </a:ext>
              </a:extLst>
            </p:cNvPr>
            <p:cNvSpPr/>
            <p:nvPr/>
          </p:nvSpPr>
          <p:spPr>
            <a:xfrm>
              <a:off x="4716280" y="4290271"/>
              <a:ext cx="3640174" cy="57974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Preparation</a:t>
              </a:r>
            </a:p>
          </p:txBody>
        </p:sp>
        <p:sp>
          <p:nvSpPr>
            <p:cNvPr id="63" name="Rectangle 62">
              <a:extLst>
                <a:ext uri="{FF2B5EF4-FFF2-40B4-BE49-F238E27FC236}">
                  <a16:creationId xmlns:a16="http://schemas.microsoft.com/office/drawing/2014/main" id="{A00A48DC-85B3-C8F9-3796-205A3BC2A593}"/>
                </a:ext>
              </a:extLst>
            </p:cNvPr>
            <p:cNvSpPr/>
            <p:nvPr/>
          </p:nvSpPr>
          <p:spPr>
            <a:xfrm>
              <a:off x="4716280" y="4989218"/>
              <a:ext cx="3640174" cy="127060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Expectations</a:t>
              </a:r>
            </a:p>
          </p:txBody>
        </p:sp>
        <p:sp>
          <p:nvSpPr>
            <p:cNvPr id="64" name="Rectangle 63">
              <a:extLst>
                <a:ext uri="{FF2B5EF4-FFF2-40B4-BE49-F238E27FC236}">
                  <a16:creationId xmlns:a16="http://schemas.microsoft.com/office/drawing/2014/main" id="{73423625-A68C-3C42-B711-C5B50507BCA9}"/>
                </a:ext>
              </a:extLst>
            </p:cNvPr>
            <p:cNvSpPr/>
            <p:nvPr/>
          </p:nvSpPr>
          <p:spPr>
            <a:xfrm>
              <a:off x="4716280" y="1086091"/>
              <a:ext cx="1213765" cy="328041"/>
            </a:xfrm>
            <a:prstGeom prst="rect">
              <a:avLst/>
            </a:prstGeom>
            <a:solidFill>
              <a:srgbClr val="00A99D"/>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Company logo</a:t>
              </a:r>
            </a:p>
          </p:txBody>
        </p:sp>
        <p:sp>
          <p:nvSpPr>
            <p:cNvPr id="65" name="Rectangle 64">
              <a:extLst>
                <a:ext uri="{FF2B5EF4-FFF2-40B4-BE49-F238E27FC236}">
                  <a16:creationId xmlns:a16="http://schemas.microsoft.com/office/drawing/2014/main" id="{7CEA3D9B-4EF9-ABE0-4BA5-359350863113}"/>
                </a:ext>
              </a:extLst>
            </p:cNvPr>
            <p:cNvSpPr/>
            <p:nvPr/>
          </p:nvSpPr>
          <p:spPr>
            <a:xfrm>
              <a:off x="6013022" y="1086091"/>
              <a:ext cx="1161243" cy="328041"/>
            </a:xfrm>
            <a:prstGeom prst="rect">
              <a:avLst/>
            </a:prstGeom>
            <a:solidFill>
              <a:srgbClr val="00A99D"/>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Association logo</a:t>
              </a:r>
            </a:p>
          </p:txBody>
        </p:sp>
      </p:grpSp>
    </p:spTree>
    <p:extLst>
      <p:ext uri="{BB962C8B-B14F-4D97-AF65-F5344CB8AC3E}">
        <p14:creationId xmlns:p14="http://schemas.microsoft.com/office/powerpoint/2010/main" val="3163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DA4F65-897F-6D2D-86A7-BC8396F81A2B}"/>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00FA4659-07E9-6DC6-60B6-9FC9B766EFB1}"/>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grpSp>
        <p:nvGrpSpPr>
          <p:cNvPr id="16" name="Group 15">
            <a:extLst>
              <a:ext uri="{FF2B5EF4-FFF2-40B4-BE49-F238E27FC236}">
                <a16:creationId xmlns:a16="http://schemas.microsoft.com/office/drawing/2014/main" id="{3C388136-2F42-D8D1-9F49-7B62B603F7A9}"/>
              </a:ext>
            </a:extLst>
          </p:cNvPr>
          <p:cNvGrpSpPr/>
          <p:nvPr/>
        </p:nvGrpSpPr>
        <p:grpSpPr>
          <a:xfrm>
            <a:off x="1104900" y="1195649"/>
            <a:ext cx="7696200" cy="4933950"/>
            <a:chOff x="209550" y="990601"/>
            <a:chExt cx="6162675" cy="4933950"/>
          </a:xfrm>
        </p:grpSpPr>
        <p:sp>
          <p:nvSpPr>
            <p:cNvPr id="9" name="Rectangle 8">
              <a:extLst>
                <a:ext uri="{FF2B5EF4-FFF2-40B4-BE49-F238E27FC236}">
                  <a16:creationId xmlns:a16="http://schemas.microsoft.com/office/drawing/2014/main" id="{A85F8DDA-4A38-A5F7-E883-BFAC433BFDBB}"/>
                </a:ext>
              </a:extLst>
            </p:cNvPr>
            <p:cNvSpPr/>
            <p:nvPr/>
          </p:nvSpPr>
          <p:spPr>
            <a:xfrm>
              <a:off x="209550" y="990601"/>
              <a:ext cx="6162675" cy="4933950"/>
            </a:xfrm>
            <a:prstGeom prst="rect">
              <a:avLst/>
            </a:prstGeom>
            <a:solidFill>
              <a:srgbClr val="D8EC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AADC75F-7294-26FC-4746-6EAF931C2EE9}"/>
                </a:ext>
              </a:extLst>
            </p:cNvPr>
            <p:cNvSpPr txBox="1"/>
            <p:nvPr/>
          </p:nvSpPr>
          <p:spPr>
            <a:xfrm>
              <a:off x="381000" y="1565275"/>
              <a:ext cx="5800725" cy="4248000"/>
            </a:xfrm>
            <a:prstGeom prst="rect">
              <a:avLst/>
            </a:prstGeom>
            <a:noFill/>
          </p:spPr>
          <p:txBody>
            <a:bodyPr wrap="square" lIns="0" tIns="0" rIns="0" bIns="0" numCol="2" spcCol="360000" rtlCol="0">
              <a:no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Attendees: </a:t>
              </a:r>
              <a:b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 Training Advisor, Supervisor.</a:t>
              </a:r>
            </a:p>
            <a:p>
              <a:pPr marL="0" marR="0" lvl="0" indent="0" algn="l" defTabSz="457200" rtl="0" eaLnBrk="1" fontAlgn="auto" latinLnBrk="0" hangingPunct="1">
                <a:lnSpc>
                  <a:spcPts val="1300"/>
                </a:lnSpc>
                <a:spcBef>
                  <a:spcPts val="0"/>
                </a:spcBef>
                <a:spcAft>
                  <a:spcPts val="3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Welcome and purpose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(5 mins)</a:t>
              </a:r>
            </a:p>
            <a:p>
              <a:pPr marL="171450" marR="0" lvl="0" indent="-171450" algn="l" defTabSz="457200" rtl="0" eaLnBrk="1" fontAlgn="auto" latinLnBrk="0" hangingPunct="1">
                <a:lnSpc>
                  <a:spcPts val="1300"/>
                </a:lnSpc>
                <a:spcBef>
                  <a:spcPts val="0"/>
                </a:spcBef>
                <a:spcAft>
                  <a:spcPts val="3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Training advisor sets the focus: this meeting is about the apprentice’s qualification progress.</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Quick check-in with apprentice on how they’re feeling about their training.</a:t>
              </a:r>
            </a:p>
            <a:p>
              <a:pPr marL="0" marR="0" lvl="0" indent="0" algn="l" defTabSz="457200" rtl="0" eaLnBrk="1" fontAlgn="auto" latinLnBrk="0" hangingPunct="1">
                <a:lnSpc>
                  <a:spcPts val="1300"/>
                </a:lnSpc>
                <a:spcBef>
                  <a:spcPts val="0"/>
                </a:spcBef>
                <a:spcAft>
                  <a:spcPts val="3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Review of progress against training plan </a:t>
              </a:r>
              <a:b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(15–20 mins)</a:t>
              </a:r>
            </a:p>
            <a:p>
              <a:pPr marL="171450" marR="0" lvl="0" indent="-171450" algn="l" defTabSz="457200" rtl="0" eaLnBrk="1" fontAlgn="auto" latinLnBrk="0" hangingPunct="1">
                <a:lnSpc>
                  <a:spcPts val="1300"/>
                </a:lnSpc>
                <a:spcBef>
                  <a:spcPts val="0"/>
                </a:spcBef>
                <a:spcAft>
                  <a:spcPts val="3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 shares completed units/</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assessments since last meeting.</a:t>
              </a:r>
            </a:p>
            <a:p>
              <a:pPr marL="171450" marR="0" lvl="0" indent="-171450" algn="l" defTabSz="457200" rtl="0" eaLnBrk="1" fontAlgn="auto" latinLnBrk="0" hangingPunct="1">
                <a:lnSpc>
                  <a:spcPts val="1300"/>
                </a:lnSpc>
                <a:spcBef>
                  <a:spcPts val="0"/>
                </a:spcBef>
                <a:spcAft>
                  <a:spcPts val="3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Supervisor confirms on-job experience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provided and evidence gathered.</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Training advisor updates on recorded credits, assessment sign-offs, and alignment with qualification requirements.</a:t>
              </a:r>
            </a:p>
            <a:p>
              <a:pPr marL="0" marR="0" lvl="0" indent="0" algn="l" defTabSz="457200" rtl="0" eaLnBrk="1" fontAlgn="auto" latinLnBrk="0" hangingPunct="1">
                <a:lnSpc>
                  <a:spcPts val="1300"/>
                </a:lnSpc>
                <a:spcBef>
                  <a:spcPts val="0"/>
                </a:spcBef>
                <a:spcAft>
                  <a:spcPts val="3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Addressing barriers to progress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(15 mins)</a:t>
              </a:r>
            </a:p>
            <a:p>
              <a:pPr marL="171450" marR="0" lvl="0" indent="-171450" algn="l" defTabSz="457200" rtl="0" eaLnBrk="1" fontAlgn="auto" latinLnBrk="0" hangingPunct="1">
                <a:lnSpc>
                  <a:spcPts val="1300"/>
                </a:lnSpc>
                <a:spcBef>
                  <a:spcPts val="0"/>
                </a:spcBef>
                <a:spcAft>
                  <a:spcPts val="3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 raises challenges (work exposure, understanding content, balancing workload).</a:t>
              </a:r>
            </a:p>
            <a:p>
              <a:pPr marL="171450" marR="0" lvl="0" indent="-171450" algn="l" defTabSz="457200" rtl="0" eaLnBrk="1" fontAlgn="auto" latinLnBrk="0" hangingPunct="1">
                <a:lnSpc>
                  <a:spcPts val="1300"/>
                </a:lnSpc>
                <a:spcBef>
                  <a:spcPts val="0"/>
                </a:spcBef>
                <a:spcAft>
                  <a:spcPts val="3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Supervisor identifies any gaps in work opportunities to meet unit standards.</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Training advisor suggests strategies to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close gaps.</a:t>
              </a:r>
            </a:p>
            <a:p>
              <a:pPr marL="0" marR="0" lvl="0" indent="0" algn="l" defTabSz="457200" rtl="0" eaLnBrk="1" fontAlgn="auto" latinLnBrk="0" hangingPunct="1">
                <a:lnSpc>
                  <a:spcPts val="1300"/>
                </a:lnSpc>
                <a:spcBef>
                  <a:spcPts val="0"/>
                </a:spcBef>
                <a:spcAft>
                  <a:spcPts val="3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Roles &amp; expectations check-In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(5 mins)</a:t>
              </a:r>
            </a:p>
            <a:p>
              <a:pPr marL="171450" marR="0" lvl="0" indent="-171450" algn="l" defTabSz="457200" rtl="0" eaLnBrk="1" fontAlgn="auto" latinLnBrk="0" hangingPunct="1">
                <a:lnSpc>
                  <a:spcPts val="1300"/>
                </a:lnSpc>
                <a:spcBef>
                  <a:spcPts val="0"/>
                </a:spcBef>
                <a:spcAft>
                  <a:spcPts val="300"/>
                </a:spcAft>
                <a:buClr>
                  <a:srgbClr val="00A99D"/>
                </a:buClr>
                <a:buSzPct val="90000"/>
                <a:buFont typeface="System Font Regular"/>
                <a:buChar char="►"/>
                <a:tabLst/>
                <a:defRPr/>
              </a:pPr>
              <a:r>
                <a:rPr kumimoji="0" lang="en-NZ" sz="1000" b="0" i="0" u="none" strike="noStrike" kern="1200" cap="none" spc="-2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Briefly confirm everyone is clear on expectations.</a:t>
              </a:r>
            </a:p>
            <a:p>
              <a:pPr marL="171450" marR="0" lvl="0" indent="-171450" algn="l" defTabSz="457200" rtl="0" eaLnBrk="1" fontAlgn="auto" latinLnBrk="0" hangingPunct="1">
                <a:lnSpc>
                  <a:spcPts val="1300"/>
                </a:lnSpc>
                <a:spcBef>
                  <a:spcPts val="0"/>
                </a:spcBef>
                <a:spcAft>
                  <a:spcPts val="3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Training advisor reinforces apprentice agency </a:t>
              </a:r>
              <a:r>
                <a:rPr kumimoji="0" lang="en-NZ" sz="1000" b="0" i="0" u="none" strike="noStrike" kern="1200" cap="none" spc="-2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and reminds them what support they can ask for.</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Escalate to a fuller discussion only if confusion or issues are raised.</a:t>
              </a:r>
            </a:p>
            <a:p>
              <a:pPr marL="0" marR="0" lvl="0" indent="0" algn="l" defTabSz="457200" rtl="0" eaLnBrk="1" fontAlgn="auto" latinLnBrk="0" hangingPunct="1">
                <a:lnSpc>
                  <a:spcPts val="1300"/>
                </a:lnSpc>
                <a:spcBef>
                  <a:spcPts val="0"/>
                </a:spcBef>
                <a:spcAft>
                  <a:spcPts val="3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Forward planning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(15 mins)</a:t>
              </a:r>
            </a:p>
            <a:p>
              <a:pPr marL="171450" marR="0" lvl="0" indent="-171450" algn="l" defTabSz="457200" rtl="0" eaLnBrk="1" fontAlgn="auto" latinLnBrk="0" hangingPunct="1">
                <a:lnSpc>
                  <a:spcPts val="1300"/>
                </a:lnSpc>
                <a:spcBef>
                  <a:spcPts val="0"/>
                </a:spcBef>
                <a:spcAft>
                  <a:spcPts val="300"/>
                </a:spcAft>
                <a:buClr>
                  <a:srgbClr val="00A99D"/>
                </a:buClr>
                <a:buSzPct val="90000"/>
                <a:buFont typeface="System Font Regular"/>
                <a:buChar char="►"/>
                <a:tabLst/>
                <a:defRPr/>
              </a:pPr>
              <a:r>
                <a:rPr kumimoji="0" lang="en-NZ" sz="1000" b="0" i="0" u="none" strike="noStrike" kern="1200" cap="none" spc="-2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Map out units and tasks for the next 1–2 months.</a:t>
              </a:r>
            </a:p>
            <a:p>
              <a:pPr marL="171450" marR="0" lvl="0" indent="-171450" algn="l" defTabSz="457200" rtl="0" eaLnBrk="1" fontAlgn="auto" latinLnBrk="0" hangingPunct="1">
                <a:lnSpc>
                  <a:spcPts val="1300"/>
                </a:lnSpc>
                <a:spcBef>
                  <a:spcPts val="0"/>
                </a:spcBef>
                <a:spcAft>
                  <a:spcPts val="300"/>
                </a:spcAft>
                <a:buClr>
                  <a:srgbClr val="00A99D"/>
                </a:buClr>
                <a:buSzPct val="90000"/>
                <a:buFont typeface="System Font Regular"/>
                <a:buChar char="►"/>
                <a:tabLst/>
                <a:defRPr/>
              </a:pPr>
              <a:r>
                <a:rPr kumimoji="0" lang="en-NZ" sz="1000" b="0" i="0" u="none" strike="noStrike" kern="1200" cap="none" spc="-1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Confirm evidence collection and responsibilities.</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Set timelines for upcoming submissions or site visits.</a:t>
              </a:r>
            </a:p>
            <a:p>
              <a:pPr marL="0" marR="0" lvl="0" indent="0" algn="l" defTabSz="457200" rtl="0" eaLnBrk="1" fontAlgn="auto" latinLnBrk="0" hangingPunct="1">
                <a:lnSpc>
                  <a:spcPts val="1300"/>
                </a:lnSpc>
                <a:spcBef>
                  <a:spcPts val="0"/>
                </a:spcBef>
                <a:spcAft>
                  <a:spcPts val="3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Wellbeing and support check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(5–10 mins)</a:t>
              </a:r>
            </a:p>
            <a:p>
              <a:pPr marL="171450" marR="0" lvl="0" indent="-171450" algn="l" defTabSz="457200" rtl="0" eaLnBrk="1" fontAlgn="auto" latinLnBrk="0" hangingPunct="1">
                <a:lnSpc>
                  <a:spcPts val="1300"/>
                </a:lnSpc>
                <a:spcBef>
                  <a:spcPts val="0"/>
                </a:spcBef>
                <a:spcAft>
                  <a:spcPts val="3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 shares any concerns affecting training progress.</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Training advisor provides or brokers support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if needed.</a:t>
              </a:r>
            </a:p>
            <a:p>
              <a:pPr marL="0" marR="0" lvl="0" indent="0" algn="l" defTabSz="457200" rtl="0" eaLnBrk="1" fontAlgn="auto" latinLnBrk="0" hangingPunct="1">
                <a:lnSpc>
                  <a:spcPts val="1300"/>
                </a:lnSpc>
                <a:spcBef>
                  <a:spcPts val="0"/>
                </a:spcBef>
                <a:spcAft>
                  <a:spcPts val="3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Summary and next steps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(5 mins)</a:t>
              </a:r>
            </a:p>
            <a:p>
              <a:pPr marL="171450" marR="0" lvl="0" indent="-171450" algn="l" defTabSz="457200" rtl="0" eaLnBrk="1" fontAlgn="auto" latinLnBrk="0" hangingPunct="1">
                <a:lnSpc>
                  <a:spcPts val="1300"/>
                </a:lnSpc>
                <a:spcBef>
                  <a:spcPts val="0"/>
                </a:spcBef>
                <a:spcAft>
                  <a:spcPts val="3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Recap achievements and commitments.</a:t>
              </a:r>
            </a:p>
            <a:p>
              <a:pPr marL="171450" marR="0" lvl="0" indent="-171450" algn="l" defTabSz="457200" rtl="0" eaLnBrk="1" fontAlgn="auto" latinLnBrk="0" hangingPunct="1">
                <a:lnSpc>
                  <a:spcPts val="1300"/>
                </a:lnSpc>
                <a:spcBef>
                  <a:spcPts val="0"/>
                </a:spcBef>
                <a:spcAft>
                  <a:spcPts val="3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Confirm next meeting date.</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Document outcomes and circulate notes to </a:t>
              </a:r>
              <a:b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all parties.</a:t>
              </a:r>
            </a:p>
          </p:txBody>
        </p:sp>
        <p:sp>
          <p:nvSpPr>
            <p:cNvPr id="5" name="TextBox 4">
              <a:extLst>
                <a:ext uri="{FF2B5EF4-FFF2-40B4-BE49-F238E27FC236}">
                  <a16:creationId xmlns:a16="http://schemas.microsoft.com/office/drawing/2014/main" id="{B597D948-159C-371D-22EE-7D36C4981BBC}"/>
                </a:ext>
              </a:extLst>
            </p:cNvPr>
            <p:cNvSpPr txBox="1"/>
            <p:nvPr/>
          </p:nvSpPr>
          <p:spPr>
            <a:xfrm>
              <a:off x="381000" y="1178563"/>
              <a:ext cx="4955626" cy="21544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00A99D"/>
                  </a:solidFill>
                  <a:effectLst/>
                  <a:uLnTx/>
                  <a:uFillTx/>
                  <a:latin typeface="Segoe UI Black" panose="020B0502040204020203" pitchFamily="34" charset="0"/>
                  <a:ea typeface="+mn-ea"/>
                  <a:cs typeface="Segoe UI Black" panose="020B0502040204020203" pitchFamily="34" charset="0"/>
                </a:rPr>
                <a:t>Training Advisor catch-up agenda</a:t>
              </a:r>
            </a:p>
          </p:txBody>
        </p:sp>
        <p:cxnSp>
          <p:nvCxnSpPr>
            <p:cNvPr id="14" name="Straight Connector 13">
              <a:extLst>
                <a:ext uri="{FF2B5EF4-FFF2-40B4-BE49-F238E27FC236}">
                  <a16:creationId xmlns:a16="http://schemas.microsoft.com/office/drawing/2014/main" id="{8636BE0B-08D0-22B5-411B-708C6F067F24}"/>
                </a:ext>
              </a:extLst>
            </p:cNvPr>
            <p:cNvCxnSpPr>
              <a:cxnSpLocks/>
            </p:cNvCxnSpPr>
            <p:nvPr/>
          </p:nvCxnSpPr>
          <p:spPr>
            <a:xfrm>
              <a:off x="361950" y="1451157"/>
              <a:ext cx="5800725"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19" name="TextBox 18">
            <a:extLst>
              <a:ext uri="{FF2B5EF4-FFF2-40B4-BE49-F238E27FC236}">
                <a16:creationId xmlns:a16="http://schemas.microsoft.com/office/drawing/2014/main" id="{5D7194EA-5B7C-EF4F-8B4F-CEA1F0ABC8B4}"/>
              </a:ext>
            </a:extLst>
          </p:cNvPr>
          <p:cNvSpPr txBox="1"/>
          <p:nvPr/>
        </p:nvSpPr>
        <p:spPr>
          <a:xfrm>
            <a:off x="381000" y="473165"/>
            <a:ext cx="9193026" cy="4308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Apprenticeship schedule templates</a:t>
            </a:r>
          </a:p>
        </p:txBody>
      </p:sp>
    </p:spTree>
    <p:extLst>
      <p:ext uri="{BB962C8B-B14F-4D97-AF65-F5344CB8AC3E}">
        <p14:creationId xmlns:p14="http://schemas.microsoft.com/office/powerpoint/2010/main" val="414754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4629E-B4EB-5BBD-EF0B-121DA4060AB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226B11-5E5D-3D75-89F3-7D14CB737E8D}"/>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32EF6CF8-D500-3238-24F9-8F9269CCDF91}"/>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7" name="TextBox 6">
            <a:extLst>
              <a:ext uri="{FF2B5EF4-FFF2-40B4-BE49-F238E27FC236}">
                <a16:creationId xmlns:a16="http://schemas.microsoft.com/office/drawing/2014/main" id="{80DABEFB-605A-9C72-D9BA-97D0688E7BB0}"/>
              </a:ext>
            </a:extLst>
          </p:cNvPr>
          <p:cNvSpPr txBox="1"/>
          <p:nvPr/>
        </p:nvSpPr>
        <p:spPr>
          <a:xfrm>
            <a:off x="381000" y="473165"/>
            <a:ext cx="9193026" cy="4308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Apprenticeship schedule templates</a:t>
            </a:r>
          </a:p>
        </p:txBody>
      </p:sp>
      <p:grpSp>
        <p:nvGrpSpPr>
          <p:cNvPr id="20" name="Group 19">
            <a:extLst>
              <a:ext uri="{FF2B5EF4-FFF2-40B4-BE49-F238E27FC236}">
                <a16:creationId xmlns:a16="http://schemas.microsoft.com/office/drawing/2014/main" id="{E8B4BE4E-A54E-15FE-4EAB-7DC1034D93E9}"/>
              </a:ext>
            </a:extLst>
          </p:cNvPr>
          <p:cNvGrpSpPr/>
          <p:nvPr/>
        </p:nvGrpSpPr>
        <p:grpSpPr>
          <a:xfrm>
            <a:off x="2615641" y="1198135"/>
            <a:ext cx="4723744" cy="4571321"/>
            <a:chOff x="6543675" y="990600"/>
            <a:chExt cx="3237187" cy="4571321"/>
          </a:xfrm>
        </p:grpSpPr>
        <p:sp>
          <p:nvSpPr>
            <p:cNvPr id="21" name="Rectangle 20">
              <a:extLst>
                <a:ext uri="{FF2B5EF4-FFF2-40B4-BE49-F238E27FC236}">
                  <a16:creationId xmlns:a16="http://schemas.microsoft.com/office/drawing/2014/main" id="{49BE8686-768E-4BE1-AAC9-BA53CC52E955}"/>
                </a:ext>
              </a:extLst>
            </p:cNvPr>
            <p:cNvSpPr/>
            <p:nvPr/>
          </p:nvSpPr>
          <p:spPr>
            <a:xfrm>
              <a:off x="6543675" y="990600"/>
              <a:ext cx="3237187" cy="4571321"/>
            </a:xfrm>
            <a:prstGeom prst="rect">
              <a:avLst/>
            </a:prstGeom>
            <a:solidFill>
              <a:srgbClr val="D8EC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1E41C4A-3B25-DA12-7B12-23E7408E575A}"/>
                </a:ext>
              </a:extLst>
            </p:cNvPr>
            <p:cNvSpPr txBox="1"/>
            <p:nvPr/>
          </p:nvSpPr>
          <p:spPr>
            <a:xfrm>
              <a:off x="6724650" y="1166777"/>
              <a:ext cx="2808288" cy="215444"/>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00A99D"/>
                  </a:solidFill>
                  <a:effectLst/>
                  <a:uLnTx/>
                  <a:uFillTx/>
                  <a:latin typeface="Segoe UI Black" panose="020B0502040204020203" pitchFamily="34" charset="0"/>
                  <a:ea typeface="+mn-ea"/>
                  <a:cs typeface="Segoe UI Black" panose="020B0502040204020203" pitchFamily="34" charset="0"/>
                </a:rPr>
                <a:t>Wellbeing check-in agenda</a:t>
              </a:r>
            </a:p>
          </p:txBody>
        </p:sp>
        <p:sp>
          <p:nvSpPr>
            <p:cNvPr id="23" name="TextBox 22">
              <a:extLst>
                <a:ext uri="{FF2B5EF4-FFF2-40B4-BE49-F238E27FC236}">
                  <a16:creationId xmlns:a16="http://schemas.microsoft.com/office/drawing/2014/main" id="{7C605D5A-3DC5-4A32-5348-DA9FD0C965B2}"/>
                </a:ext>
              </a:extLst>
            </p:cNvPr>
            <p:cNvSpPr txBox="1"/>
            <p:nvPr/>
          </p:nvSpPr>
          <p:spPr>
            <a:xfrm>
              <a:off x="6753225" y="1565274"/>
              <a:ext cx="2808288" cy="3920447"/>
            </a:xfrm>
            <a:prstGeom prst="rect">
              <a:avLst/>
            </a:prstGeom>
            <a:noFill/>
          </p:spPr>
          <p:txBody>
            <a:bodyPr wrap="square" lIns="0" tIns="0" rIns="0" bIns="0" numCol="1" spcCol="360000" rtlCol="0">
              <a:noAutofit/>
            </a:bodyPr>
            <a:lstStyle/>
            <a:p>
              <a:pPr marL="0" marR="0" lvl="0" indent="0" algn="l" defTabSz="457200" rtl="0" eaLnBrk="1" fontAlgn="auto" latinLnBrk="0" hangingPunct="1">
                <a:lnSpc>
                  <a:spcPts val="1300"/>
                </a:lnSpc>
                <a:spcBef>
                  <a:spcPts val="0"/>
                </a:spcBef>
                <a:spcAft>
                  <a:spcPts val="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Wellbeing check-in </a:t>
              </a: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(10–15 minutes) </a:t>
              </a:r>
            </a:p>
            <a:p>
              <a:pPr marL="0" marR="0" lvl="0" indent="0" algn="l" defTabSz="457200" rtl="0" eaLnBrk="1" fontAlgn="auto" latinLnBrk="0" hangingPunct="1">
                <a:lnSpc>
                  <a:spcPts val="1300"/>
                </a:lnSpc>
                <a:spcBef>
                  <a:spcPts val="0"/>
                </a:spcBef>
                <a:spcAft>
                  <a:spcPts val="300"/>
                </a:spcAft>
                <a:buClrTx/>
                <a:buSzTx/>
                <a:buFontTx/>
                <a:buNone/>
                <a:tabLst/>
                <a:defRPr/>
              </a:pPr>
              <a:r>
                <a:rPr kumimoji="0" lang="en-NZ" sz="1000" b="0" i="0" u="none" strike="noStrike" kern="1200" cap="none" spc="-1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For use by the general manager or owner with each apprentice. </a:t>
              </a:r>
            </a:p>
            <a:p>
              <a:pPr marL="0" marR="0" lvl="0" indent="0" algn="l" defTabSz="457200" rtl="0" eaLnBrk="1" fontAlgn="auto" latinLnBrk="0" hangingPunct="1">
                <a:lnSpc>
                  <a:spcPts val="1100"/>
                </a:lnSpc>
                <a:spcBef>
                  <a:spcPts val="0"/>
                </a:spcBef>
                <a:spcAft>
                  <a:spcPts val="600"/>
                </a:spcAft>
                <a:buClrTx/>
                <a:buSzTx/>
                <a:buFontTx/>
                <a:buNone/>
                <a:tabLst/>
                <a:defRPr/>
              </a:pPr>
              <a:r>
                <a:rPr kumimoji="0" lang="en-NZ" sz="900" b="0" i="1" u="none" strike="noStrike" kern="1200" cap="none" spc="-2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It is strongly recommended that the general manager or owner conducts these check-ins in the apprentice’s ‘territory’ </a:t>
              </a:r>
              <a:r>
                <a:rPr kumimoji="0" lang="en-NZ" sz="9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 for example on their worksite or in the yard. </a:t>
              </a:r>
              <a:r>
                <a:rPr kumimoji="0" lang="en-NZ" sz="900" b="0" i="1" u="none" strike="noStrike" kern="1200" cap="none" spc="-2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a:t>
              </a:r>
              <a:r>
                <a:rPr kumimoji="0" lang="en-NZ" sz="900" b="0" i="1"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means the apprentice is more likely to feel </a:t>
              </a:r>
              <a:r>
                <a:rPr kumimoji="0" lang="en-NZ" sz="900" b="0" i="1" u="none" strike="noStrike" kern="1200" cap="none" spc="-2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comfortable and speak openly. You can also consider using a phrase like “hey, I know you’re busy, but can you spare 15 minutes for a quick yarn”. This establishes that you know what the apprentice is doing is valuable, and again makes them more likely to be comfortable and speak openly.</a:t>
              </a:r>
            </a:p>
            <a:p>
              <a:pPr marL="0" marR="0" lvl="0" indent="0" algn="l" defTabSz="457200" rtl="0" eaLnBrk="1" fontAlgn="auto" latinLnBrk="0" hangingPunct="1">
                <a:lnSpc>
                  <a:spcPts val="1300"/>
                </a:lnSpc>
                <a:spcBef>
                  <a:spcPts val="0"/>
                </a:spcBef>
                <a:spcAft>
                  <a:spcPts val="3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1. How are you going at work?</a:t>
              </a:r>
            </a:p>
            <a:p>
              <a:pPr marL="0" marR="0" lvl="1" indent="-171450" algn="l" defTabSz="457200" rtl="0" eaLnBrk="1" fontAlgn="auto" latinLnBrk="0" hangingPunct="1">
                <a:lnSpc>
                  <a:spcPts val="1300"/>
                </a:lnSpc>
                <a:spcBef>
                  <a:spcPts val="0"/>
                </a:spcBef>
                <a:spcAft>
                  <a:spcPts val="300"/>
                </a:spcAft>
                <a:buClr>
                  <a:srgbClr val="00A99D"/>
                </a:buClr>
                <a:buSzPct val="90000"/>
                <a:buFont typeface="System Font Regular"/>
                <a:buChar char="►"/>
                <a:tabLst/>
                <a:defRPr/>
              </a:pPr>
              <a:r>
                <a:rPr kumimoji="0" lang="en-NZ" sz="1000" b="0" i="0" u="none" strike="noStrike" kern="1200" cap="none" spc="-1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What’s going well for you on site or in training?</a:t>
              </a:r>
            </a:p>
            <a:p>
              <a:pPr marL="0" marR="0" lvl="1"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Any challenges you’d like to talk through?</a:t>
              </a:r>
            </a:p>
            <a:p>
              <a:pPr marL="0" marR="0" lvl="0" indent="0" algn="l" defTabSz="457200" rtl="0" eaLnBrk="1" fontAlgn="auto" latinLnBrk="0" hangingPunct="1">
                <a:lnSpc>
                  <a:spcPts val="1300"/>
                </a:lnSpc>
                <a:spcBef>
                  <a:spcPts val="0"/>
                </a:spcBef>
                <a:spcAft>
                  <a:spcPts val="3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2. How are things outside of work?</a:t>
              </a:r>
            </a:p>
            <a:p>
              <a:pPr marL="171450" marR="0" lvl="1" indent="-171450" algn="l" defTabSz="457200" rtl="0" eaLnBrk="1" fontAlgn="auto" latinLnBrk="0" hangingPunct="1">
                <a:lnSpc>
                  <a:spcPts val="1300"/>
                </a:lnSpc>
                <a:spcBef>
                  <a:spcPts val="0"/>
                </a:spcBef>
                <a:spcAft>
                  <a:spcPts val="300"/>
                </a:spcAft>
                <a:buClr>
                  <a:srgbClr val="00A99D"/>
                </a:buClr>
                <a:buSzPct val="90000"/>
                <a:buFont typeface="System Font Regular"/>
                <a:buChar char="►"/>
                <a:tabLst/>
                <a:defRPr/>
              </a:pPr>
              <a:r>
                <a:rPr kumimoji="0" lang="en-NZ" sz="1000" b="0" i="0" u="none" strike="noStrike" kern="1200" cap="none" spc="-1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Anything affecting your ability to focus or learn?</a:t>
              </a:r>
            </a:p>
            <a:p>
              <a:pPr marL="171450" marR="0" lvl="1" indent="-171450" algn="l" defTabSz="457200" rtl="0" eaLnBrk="1" fontAlgn="auto" latinLnBrk="0" hangingPunct="1">
                <a:lnSpc>
                  <a:spcPts val="1300"/>
                </a:lnSpc>
                <a:spcBef>
                  <a:spcPts val="0"/>
                </a:spcBef>
                <a:spcAft>
                  <a:spcPts val="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Do you feel you’re balancing work, study, and personal life?</a:t>
              </a:r>
            </a:p>
            <a:p>
              <a:pPr marL="0" marR="0" lvl="0" indent="0" algn="l" defTabSz="457200" rtl="0" eaLnBrk="1" fontAlgn="auto" latinLnBrk="0" hangingPunct="1">
                <a:lnSpc>
                  <a:spcPts val="1300"/>
                </a:lnSpc>
                <a:spcBef>
                  <a:spcPts val="600"/>
                </a:spcBef>
                <a:spcAft>
                  <a:spcPts val="3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3. Support and next steps</a:t>
              </a:r>
            </a:p>
            <a:p>
              <a:pPr marL="171450" marR="0" lvl="1" indent="-171450" algn="l" defTabSz="457200" rtl="0" eaLnBrk="1" fontAlgn="auto" latinLnBrk="0" hangingPunct="1">
                <a:lnSpc>
                  <a:spcPts val="1300"/>
                </a:lnSpc>
                <a:spcBef>
                  <a:spcPts val="0"/>
                </a:spcBef>
                <a:spcAft>
                  <a:spcPts val="3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Is there anything the company can do to support you better?</a:t>
              </a:r>
            </a:p>
            <a:p>
              <a:pPr marL="171450" marR="0" lvl="1"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Agree on any actions (e.g., extra training </a:t>
              </a:r>
              <a:r>
                <a:rPr kumimoji="0" lang="en-NZ" sz="1000" b="0" i="0" u="none" strike="noStrike" kern="1200" cap="none" spc="-3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support, adjusting workload, providing resources).</a:t>
              </a:r>
            </a:p>
            <a:p>
              <a:pPr marL="0" marR="0" lvl="0" indent="0" algn="l" defTabSz="457200" rtl="0" eaLnBrk="1" fontAlgn="auto" latinLnBrk="0" hangingPunct="1">
                <a:lnSpc>
                  <a:spcPts val="1300"/>
                </a:lnSpc>
                <a:spcBef>
                  <a:spcPts val="0"/>
                </a:spcBef>
                <a:spcAft>
                  <a:spcPts val="3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4. Wrap-up</a:t>
              </a:r>
            </a:p>
            <a:p>
              <a:pPr marL="171450" marR="0" lvl="1" indent="-171450" algn="l" defTabSz="457200" rtl="0" eaLnBrk="1" fontAlgn="auto" latinLnBrk="0" hangingPunct="1">
                <a:lnSpc>
                  <a:spcPts val="1300"/>
                </a:lnSpc>
                <a:spcBef>
                  <a:spcPts val="0"/>
                </a:spcBef>
                <a:spcAft>
                  <a:spcPts val="0"/>
                </a:spcAft>
                <a:buClr>
                  <a:srgbClr val="00A99D"/>
                </a:buClr>
                <a:buSzPct val="90000"/>
                <a:buFont typeface="System Font Regular"/>
                <a:buChar char="►"/>
                <a:tabLst/>
                <a:defRPr/>
              </a:pPr>
              <a:r>
                <a:rPr kumimoji="0" lang="en-NZ" sz="1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Positive recognition of effort or progress.</a:t>
              </a:r>
            </a:p>
          </p:txBody>
        </p:sp>
        <p:cxnSp>
          <p:nvCxnSpPr>
            <p:cNvPr id="24" name="Straight Connector 23">
              <a:extLst>
                <a:ext uri="{FF2B5EF4-FFF2-40B4-BE49-F238E27FC236}">
                  <a16:creationId xmlns:a16="http://schemas.microsoft.com/office/drawing/2014/main" id="{82BE97BF-6754-D549-F834-ADB68FA09DF7}"/>
                </a:ext>
              </a:extLst>
            </p:cNvPr>
            <p:cNvCxnSpPr>
              <a:cxnSpLocks/>
            </p:cNvCxnSpPr>
            <p:nvPr/>
          </p:nvCxnSpPr>
          <p:spPr>
            <a:xfrm>
              <a:off x="6734175" y="1451157"/>
              <a:ext cx="2838450" cy="0"/>
            </a:xfrm>
            <a:prstGeom prst="line">
              <a:avLst/>
            </a:prstGeom>
            <a:ln w="127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72828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2B734E-FC71-FBC5-B786-5274520161EB}"/>
              </a:ext>
            </a:extLst>
          </p:cNvPr>
          <p:cNvSpPr>
            <a:spLocks noGrp="1"/>
          </p:cNvSpPr>
          <p:nvPr>
            <p:ph type="sldNum" sz="quarter" idx="4"/>
          </p:nvPr>
        </p:nvSpPr>
        <p:spPr>
          <a:xfrm>
            <a:off x="9574026" y="6473995"/>
            <a:ext cx="331974" cy="9935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68" name="TextBox 67">
            <a:extLst>
              <a:ext uri="{FF2B5EF4-FFF2-40B4-BE49-F238E27FC236}">
                <a16:creationId xmlns:a16="http://schemas.microsoft.com/office/drawing/2014/main" id="{FEA54636-59E3-15DF-F2A2-49D346737835}"/>
              </a:ext>
            </a:extLst>
          </p:cNvPr>
          <p:cNvSpPr txBox="1"/>
          <p:nvPr/>
        </p:nvSpPr>
        <p:spPr>
          <a:xfrm>
            <a:off x="381000" y="1159576"/>
            <a:ext cx="3844771" cy="184666"/>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Apprentice catch-up agenda – </a:t>
            </a:r>
            <a:r>
              <a:rPr kumimoji="0" lang="en-NZ" sz="1200" b="0"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apprentice version</a:t>
            </a:r>
          </a:p>
        </p:txBody>
      </p:sp>
      <p:sp>
        <p:nvSpPr>
          <p:cNvPr id="81" name="TextBox 80">
            <a:extLst>
              <a:ext uri="{FF2B5EF4-FFF2-40B4-BE49-F238E27FC236}">
                <a16:creationId xmlns:a16="http://schemas.microsoft.com/office/drawing/2014/main" id="{92FB3A7D-A4EC-2C6F-3750-BE63EDCE9F24}"/>
              </a:ext>
            </a:extLst>
          </p:cNvPr>
          <p:cNvSpPr txBox="1"/>
          <p:nvPr/>
        </p:nvSpPr>
        <p:spPr>
          <a:xfrm>
            <a:off x="381000" y="473165"/>
            <a:ext cx="10409676" cy="4308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Apprenticeship schedule examples</a:t>
            </a:r>
          </a:p>
        </p:txBody>
      </p:sp>
      <p:grpSp>
        <p:nvGrpSpPr>
          <p:cNvPr id="101" name="Group 100">
            <a:extLst>
              <a:ext uri="{FF2B5EF4-FFF2-40B4-BE49-F238E27FC236}">
                <a16:creationId xmlns:a16="http://schemas.microsoft.com/office/drawing/2014/main" id="{DE12CA46-43EA-5E74-0D03-1772F97C9498}"/>
              </a:ext>
            </a:extLst>
          </p:cNvPr>
          <p:cNvGrpSpPr/>
          <p:nvPr/>
        </p:nvGrpSpPr>
        <p:grpSpPr>
          <a:xfrm>
            <a:off x="381000" y="1427610"/>
            <a:ext cx="4115070" cy="5006983"/>
            <a:chOff x="277224" y="1561616"/>
            <a:chExt cx="4115070" cy="5006983"/>
          </a:xfrm>
        </p:grpSpPr>
        <p:sp>
          <p:nvSpPr>
            <p:cNvPr id="16" name="Rectangle 15">
              <a:extLst>
                <a:ext uri="{FF2B5EF4-FFF2-40B4-BE49-F238E27FC236}">
                  <a16:creationId xmlns:a16="http://schemas.microsoft.com/office/drawing/2014/main" id="{C359F992-A538-240A-D39A-385A89BD2D7A}"/>
                </a:ext>
              </a:extLst>
            </p:cNvPr>
            <p:cNvSpPr/>
            <p:nvPr/>
          </p:nvSpPr>
          <p:spPr>
            <a:xfrm>
              <a:off x="277224" y="1561616"/>
              <a:ext cx="4115070" cy="5006983"/>
            </a:xfrm>
            <a:prstGeom prst="rect">
              <a:avLst/>
            </a:prstGeom>
            <a:solidFill>
              <a:srgbClr val="00A99D">
                <a:alpha val="20000"/>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19215C61-3BB1-BB5C-A452-FED42AEF103B}"/>
                </a:ext>
              </a:extLst>
            </p:cNvPr>
            <p:cNvSpPr/>
            <p:nvPr/>
          </p:nvSpPr>
          <p:spPr>
            <a:xfrm>
              <a:off x="414499" y="2178144"/>
              <a:ext cx="3744122" cy="5141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 catch-up agenda: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2C5B66"/>
                  </a:solidFill>
                  <a:effectLst/>
                  <a:uLnTx/>
                  <a:uFillTx/>
                  <a:latin typeface="Segoe UI" panose="020B0502040204020203" pitchFamily="34" charset="0"/>
                  <a:ea typeface="+mn-ea"/>
                  <a:cs typeface="Segoe UI" panose="020B0502040204020203" pitchFamily="34" charset="0"/>
                </a:rPr>
                <a:t>Apprentices</a:t>
              </a:r>
            </a:p>
          </p:txBody>
        </p:sp>
        <p:cxnSp>
          <p:nvCxnSpPr>
            <p:cNvPr id="18" name="Straight Connector 17">
              <a:extLst>
                <a:ext uri="{FF2B5EF4-FFF2-40B4-BE49-F238E27FC236}">
                  <a16:creationId xmlns:a16="http://schemas.microsoft.com/office/drawing/2014/main" id="{9E2F4D23-689A-AD60-9D17-F42B44C909C6}"/>
                </a:ext>
              </a:extLst>
            </p:cNvPr>
            <p:cNvCxnSpPr>
              <a:cxnSpLocks/>
            </p:cNvCxnSpPr>
            <p:nvPr/>
          </p:nvCxnSpPr>
          <p:spPr>
            <a:xfrm>
              <a:off x="404128" y="2694504"/>
              <a:ext cx="3746044" cy="0"/>
            </a:xfrm>
            <a:prstGeom prst="line">
              <a:avLst/>
            </a:prstGeom>
            <a:ln w="12700">
              <a:solidFill>
                <a:srgbClr val="66686D"/>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50BC5D0-F5DC-2993-90CC-63B59B80C4D9}"/>
                </a:ext>
              </a:extLst>
            </p:cNvPr>
            <p:cNvSpPr/>
            <p:nvPr/>
          </p:nvSpPr>
          <p:spPr>
            <a:xfrm>
              <a:off x="326525" y="2683128"/>
              <a:ext cx="2307348" cy="25892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Wednesdays – 6:30 – 7:30am</a:t>
              </a:r>
            </a:p>
          </p:txBody>
        </p:sp>
        <p:sp>
          <p:nvSpPr>
            <p:cNvPr id="21" name="Rectangle 20">
              <a:extLst>
                <a:ext uri="{FF2B5EF4-FFF2-40B4-BE49-F238E27FC236}">
                  <a16:creationId xmlns:a16="http://schemas.microsoft.com/office/drawing/2014/main" id="{FCD518B1-17C8-2A01-4C36-5D05F9B86C0F}"/>
                </a:ext>
              </a:extLst>
            </p:cNvPr>
            <p:cNvSpPr/>
            <p:nvPr/>
          </p:nvSpPr>
          <p:spPr>
            <a:xfrm>
              <a:off x="400854" y="2927909"/>
              <a:ext cx="3867805" cy="349702"/>
            </a:xfrm>
            <a:prstGeom prst="rect">
              <a:avLst/>
            </a:prstGeom>
            <a:ln>
              <a:noFill/>
            </a:ln>
          </p:spPr>
          <p:style>
            <a:lnRef idx="2">
              <a:schemeClr val="dk1"/>
            </a:lnRef>
            <a:fillRef idx="1">
              <a:schemeClr val="lt1"/>
            </a:fillRef>
            <a:effectRef idx="0">
              <a:schemeClr val="dk1"/>
            </a:effectRef>
            <a:fontRef idx="minor">
              <a:schemeClr val="dk1"/>
            </a:fontRef>
          </p:style>
          <p:txBody>
            <a:bodyPr wrap="square" lIns="108000" tIns="36000" rIns="108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Attendees: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Marnie (leading hand), Sean, Ned, Griff (apprentices)</a:t>
              </a:r>
            </a:p>
          </p:txBody>
        </p:sp>
        <p:sp>
          <p:nvSpPr>
            <p:cNvPr id="22" name="Rectangle 21">
              <a:extLst>
                <a:ext uri="{FF2B5EF4-FFF2-40B4-BE49-F238E27FC236}">
                  <a16:creationId xmlns:a16="http://schemas.microsoft.com/office/drawing/2014/main" id="{DB108BE2-0DB1-8F79-C131-CABE340F4F1A}"/>
                </a:ext>
              </a:extLst>
            </p:cNvPr>
            <p:cNvSpPr/>
            <p:nvPr/>
          </p:nvSpPr>
          <p:spPr>
            <a:xfrm>
              <a:off x="400854" y="3314577"/>
              <a:ext cx="3867805" cy="1226865"/>
            </a:xfrm>
            <a:prstGeom prst="rect">
              <a:avLst/>
            </a:prstGeom>
            <a:ln>
              <a:noFill/>
            </a:ln>
          </p:spPr>
          <p:style>
            <a:lnRef idx="2">
              <a:schemeClr val="dk1"/>
            </a:lnRef>
            <a:fillRef idx="1">
              <a:schemeClr val="lt1"/>
            </a:fillRef>
            <a:effectRef idx="0">
              <a:schemeClr val="dk1"/>
            </a:effectRef>
            <a:fontRef idx="minor">
              <a:schemeClr val="dk1"/>
            </a:fontRef>
          </p:style>
          <p:txBody>
            <a:bodyPr wrap="square" lIns="108000" tIns="36000" rIns="108000" bIns="36000" rtlCol="0" anchor="t" anchorCtr="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Catch-up goals: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9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Goal 1:</a:t>
              </a:r>
              <a:br>
                <a:rPr kumimoji="0" lang="en-NZ" sz="9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9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Complete 2 pages of Academy of Builders workbook</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9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Goal 2: </a:t>
              </a:r>
              <a:br>
                <a:rPr kumimoji="0" lang="en-NZ" sz="9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9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Identify what you need to demonstrate / get signed off this week</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9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Goal 3:</a:t>
              </a:r>
              <a:br>
                <a:rPr kumimoji="0" lang="en-NZ" sz="9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9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Set a goal for the week</a:t>
              </a:r>
            </a:p>
          </p:txBody>
        </p:sp>
        <p:sp>
          <p:nvSpPr>
            <p:cNvPr id="23" name="Rectangle 22">
              <a:extLst>
                <a:ext uri="{FF2B5EF4-FFF2-40B4-BE49-F238E27FC236}">
                  <a16:creationId xmlns:a16="http://schemas.microsoft.com/office/drawing/2014/main" id="{DF3CC100-4F9A-CAAC-351B-36A337C453E8}"/>
                </a:ext>
              </a:extLst>
            </p:cNvPr>
            <p:cNvSpPr/>
            <p:nvPr/>
          </p:nvSpPr>
          <p:spPr>
            <a:xfrm>
              <a:off x="400854" y="4588481"/>
              <a:ext cx="3867805" cy="695951"/>
            </a:xfrm>
            <a:prstGeom prst="rect">
              <a:avLst/>
            </a:prstGeom>
            <a:ln>
              <a:noFill/>
            </a:ln>
          </p:spPr>
          <p:style>
            <a:lnRef idx="2">
              <a:schemeClr val="dk1"/>
            </a:lnRef>
            <a:fillRef idx="1">
              <a:schemeClr val="lt1"/>
            </a:fillRef>
            <a:effectRef idx="0">
              <a:schemeClr val="dk1"/>
            </a:effectRef>
            <a:fontRef idx="minor">
              <a:schemeClr val="dk1"/>
            </a:fontRef>
          </p:style>
          <p:txBody>
            <a:bodyPr wrap="square" lIns="108000" tIns="36000" rIns="108000" bIns="36000" rtlCol="0" anchor="t" anchorCtr="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Preparation:</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9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Read job board in office</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9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Pre-read Academy of Builders workbook pages</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9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Reflection on whether you achieved last weeks goal</a:t>
              </a:r>
            </a:p>
          </p:txBody>
        </p:sp>
        <p:sp>
          <p:nvSpPr>
            <p:cNvPr id="24" name="Rectangle 23">
              <a:extLst>
                <a:ext uri="{FF2B5EF4-FFF2-40B4-BE49-F238E27FC236}">
                  <a16:creationId xmlns:a16="http://schemas.microsoft.com/office/drawing/2014/main" id="{77811982-D627-2B31-9A27-CC020F02D605}"/>
                </a:ext>
              </a:extLst>
            </p:cNvPr>
            <p:cNvSpPr/>
            <p:nvPr/>
          </p:nvSpPr>
          <p:spPr>
            <a:xfrm>
              <a:off x="400855" y="5331471"/>
              <a:ext cx="3867805" cy="1149921"/>
            </a:xfrm>
            <a:prstGeom prst="rect">
              <a:avLst/>
            </a:prstGeom>
            <a:ln>
              <a:noFill/>
            </a:ln>
          </p:spPr>
          <p:style>
            <a:lnRef idx="2">
              <a:schemeClr val="dk1"/>
            </a:lnRef>
            <a:fillRef idx="1">
              <a:schemeClr val="lt1"/>
            </a:fillRef>
            <a:effectRef idx="0">
              <a:schemeClr val="dk1"/>
            </a:effectRef>
            <a:fontRef idx="minor">
              <a:schemeClr val="dk1"/>
            </a:fontRef>
          </p:style>
          <p:txBody>
            <a:bodyPr wrap="square" lIns="108000" tIns="36000" rIns="108000" bIns="36000" rtlCol="0" anchor="t"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1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Expectations:</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9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Turn up early</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900" b="0" i="0" u="none" strike="noStrike" kern="1200" cap="none" spc="-2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Know what pages of your workbook you need to be working on</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9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Phone off</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9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Ask questions</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9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Admit if you need help</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9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Know what you need to get signed off on</a:t>
              </a:r>
            </a:p>
          </p:txBody>
        </p:sp>
      </p:grpSp>
      <p:sp>
        <p:nvSpPr>
          <p:cNvPr id="39" name="Footer Placeholder 1">
            <a:extLst>
              <a:ext uri="{FF2B5EF4-FFF2-40B4-BE49-F238E27FC236}">
                <a16:creationId xmlns:a16="http://schemas.microsoft.com/office/drawing/2014/main" id="{A5CB2167-2999-5274-C2CF-778CCEF645FF}"/>
              </a:ext>
            </a:extLst>
          </p:cNvPr>
          <p:cNvSpPr txBox="1">
            <a:spLocks/>
          </p:cNvSpPr>
          <p:nvPr/>
        </p:nvSpPr>
        <p:spPr>
          <a:xfrm>
            <a:off x="383624" y="6489700"/>
            <a:ext cx="2006712" cy="167307"/>
          </a:xfrm>
          <a:prstGeom prst="rect">
            <a:avLst/>
          </a:prstGeom>
        </p:spPr>
        <p:txBody>
          <a:bodyPr vert="horz" lIns="0" tIns="0" rIns="91440" bIns="0" rtlCol="0" anchor="t" anchorCtr="0"/>
          <a:lstStyle>
            <a:defPPr>
              <a:defRPr lang="en-US"/>
            </a:defPPr>
            <a:lvl1pPr marL="0" algn="l" defTabSz="457200" rtl="0" eaLnBrk="1" latinLnBrk="0" hangingPunct="1">
              <a:defRPr sz="800" b="0" i="0" kern="1200">
                <a:solidFill>
                  <a:srgbClr val="9B9DA1"/>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79" name="Rectangle 78">
            <a:extLst>
              <a:ext uri="{FF2B5EF4-FFF2-40B4-BE49-F238E27FC236}">
                <a16:creationId xmlns:a16="http://schemas.microsoft.com/office/drawing/2014/main" id="{1DFBDDA7-68AE-7500-FDAC-776E67B355F8}"/>
              </a:ext>
            </a:extLst>
          </p:cNvPr>
          <p:cNvSpPr/>
          <p:nvPr/>
        </p:nvSpPr>
        <p:spPr>
          <a:xfrm>
            <a:off x="5022856" y="1427610"/>
            <a:ext cx="4115070" cy="5006983"/>
          </a:xfrm>
          <a:prstGeom prst="rect">
            <a:avLst/>
          </a:prstGeom>
          <a:solidFill>
            <a:srgbClr val="00A99D">
              <a:alpha val="20000"/>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5BA613DC-C976-136B-DC27-8993820101B7}"/>
              </a:ext>
            </a:extLst>
          </p:cNvPr>
          <p:cNvSpPr/>
          <p:nvPr/>
        </p:nvSpPr>
        <p:spPr>
          <a:xfrm>
            <a:off x="5128214" y="2780643"/>
            <a:ext cx="3867805" cy="334313"/>
          </a:xfrm>
          <a:prstGeom prst="rect">
            <a:avLst/>
          </a:prstGeom>
          <a:ln>
            <a:noFill/>
          </a:ln>
        </p:spPr>
        <p:style>
          <a:lnRef idx="2">
            <a:schemeClr val="dk1"/>
          </a:lnRef>
          <a:fillRef idx="1">
            <a:schemeClr val="lt1"/>
          </a:fillRef>
          <a:effectRef idx="0">
            <a:schemeClr val="dk1"/>
          </a:effectRef>
          <a:fontRef idx="minor">
            <a:schemeClr val="dk1"/>
          </a:fontRef>
        </p:style>
        <p:txBody>
          <a:bodyPr wrap="square" lIns="108000" tIns="36000" rIns="108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Attendees: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Marnie (leading hand), Sean, Ned, Griff (apprentices)</a:t>
            </a:r>
          </a:p>
        </p:txBody>
      </p:sp>
      <p:sp>
        <p:nvSpPr>
          <p:cNvPr id="56" name="Rectangle 55">
            <a:extLst>
              <a:ext uri="{FF2B5EF4-FFF2-40B4-BE49-F238E27FC236}">
                <a16:creationId xmlns:a16="http://schemas.microsoft.com/office/drawing/2014/main" id="{C2467E8D-FAE4-AF0E-91EF-0D9BC7ECD32E}"/>
              </a:ext>
            </a:extLst>
          </p:cNvPr>
          <p:cNvSpPr/>
          <p:nvPr/>
        </p:nvSpPr>
        <p:spPr>
          <a:xfrm>
            <a:off x="5128214" y="4762625"/>
            <a:ext cx="3867805" cy="526674"/>
          </a:xfrm>
          <a:prstGeom prst="rect">
            <a:avLst/>
          </a:prstGeom>
          <a:ln>
            <a:noFill/>
          </a:ln>
        </p:spPr>
        <p:style>
          <a:lnRef idx="2">
            <a:schemeClr val="dk1"/>
          </a:lnRef>
          <a:fillRef idx="1">
            <a:schemeClr val="lt1"/>
          </a:fillRef>
          <a:effectRef idx="0">
            <a:schemeClr val="dk1"/>
          </a:effectRef>
          <a:fontRef idx="minor">
            <a:schemeClr val="dk1"/>
          </a:fontRef>
        </p:style>
        <p:txBody>
          <a:bodyPr wrap="square" lIns="108000" tIns="36000" rIns="108000" bIns="36000" rtlCol="0" anchor="t" anchorCtr="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Preparation:</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8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Read job board in office</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8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Check what their goals were last week and what they needed signed off</a:t>
            </a:r>
          </a:p>
        </p:txBody>
      </p:sp>
      <p:sp>
        <p:nvSpPr>
          <p:cNvPr id="57" name="Rectangle 56">
            <a:extLst>
              <a:ext uri="{FF2B5EF4-FFF2-40B4-BE49-F238E27FC236}">
                <a16:creationId xmlns:a16="http://schemas.microsoft.com/office/drawing/2014/main" id="{5BF25B1E-5A8A-1549-5FDE-3D1739132F09}"/>
              </a:ext>
            </a:extLst>
          </p:cNvPr>
          <p:cNvSpPr/>
          <p:nvPr/>
        </p:nvSpPr>
        <p:spPr>
          <a:xfrm>
            <a:off x="5128214" y="5344158"/>
            <a:ext cx="3867805" cy="1003727"/>
          </a:xfrm>
          <a:prstGeom prst="rect">
            <a:avLst/>
          </a:prstGeom>
          <a:ln>
            <a:noFill/>
          </a:ln>
        </p:spPr>
        <p:style>
          <a:lnRef idx="2">
            <a:schemeClr val="dk1"/>
          </a:lnRef>
          <a:fillRef idx="1">
            <a:schemeClr val="lt1"/>
          </a:fillRef>
          <a:effectRef idx="0">
            <a:schemeClr val="dk1"/>
          </a:effectRef>
          <a:fontRef idx="minor">
            <a:schemeClr val="dk1"/>
          </a:fontRef>
        </p:style>
        <p:txBody>
          <a:bodyPr wrap="square" lIns="108000" tIns="36000" rIns="108000" bIns="36000" rtlCol="0" anchor="t" anchorCtr="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Expectations:</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8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You’re there first</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8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You know what work we have on and what opportunities that could give the apprentices</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8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Only take urgent phone calls – explain why you’re taking a call</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8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Ask them questions</a:t>
            </a:r>
          </a:p>
          <a:p>
            <a:pPr marL="131763" marR="0" lvl="0" indent="-1317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8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Know where they’re up to in their workbooks</a:t>
            </a:r>
          </a:p>
        </p:txBody>
      </p:sp>
      <p:sp>
        <p:nvSpPr>
          <p:cNvPr id="80" name="Rectangle 79">
            <a:extLst>
              <a:ext uri="{FF2B5EF4-FFF2-40B4-BE49-F238E27FC236}">
                <a16:creationId xmlns:a16="http://schemas.microsoft.com/office/drawing/2014/main" id="{DD5E958C-A668-022B-F24F-737ECD4EBD52}"/>
              </a:ext>
            </a:extLst>
          </p:cNvPr>
          <p:cNvSpPr/>
          <p:nvPr/>
        </p:nvSpPr>
        <p:spPr>
          <a:xfrm>
            <a:off x="5160131" y="2044138"/>
            <a:ext cx="3744122" cy="5141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Apprentice catch-up agenda: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2C5B66"/>
                </a:solidFill>
                <a:effectLst/>
                <a:uLnTx/>
                <a:uFillTx/>
                <a:latin typeface="Segoe UI" panose="020B0502040204020203" pitchFamily="34" charset="0"/>
                <a:ea typeface="+mn-ea"/>
                <a:cs typeface="Segoe UI" panose="020B0502040204020203" pitchFamily="34" charset="0"/>
              </a:rPr>
              <a:t>Trainers</a:t>
            </a:r>
          </a:p>
        </p:txBody>
      </p:sp>
      <p:cxnSp>
        <p:nvCxnSpPr>
          <p:cNvPr id="85" name="Straight Connector 84">
            <a:extLst>
              <a:ext uri="{FF2B5EF4-FFF2-40B4-BE49-F238E27FC236}">
                <a16:creationId xmlns:a16="http://schemas.microsoft.com/office/drawing/2014/main" id="{3802F5A7-46DD-05A3-DF55-AD3A426F41DD}"/>
              </a:ext>
            </a:extLst>
          </p:cNvPr>
          <p:cNvCxnSpPr>
            <a:cxnSpLocks/>
          </p:cNvCxnSpPr>
          <p:nvPr/>
        </p:nvCxnSpPr>
        <p:spPr>
          <a:xfrm>
            <a:off x="5149760" y="2560498"/>
            <a:ext cx="3746044" cy="0"/>
          </a:xfrm>
          <a:prstGeom prst="line">
            <a:avLst/>
          </a:prstGeom>
          <a:ln w="12700">
            <a:solidFill>
              <a:srgbClr val="66686D"/>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E83C9092-2363-0A40-6284-53DC248C30C0}"/>
              </a:ext>
            </a:extLst>
          </p:cNvPr>
          <p:cNvGrpSpPr/>
          <p:nvPr/>
        </p:nvGrpSpPr>
        <p:grpSpPr>
          <a:xfrm>
            <a:off x="5169520" y="1495792"/>
            <a:ext cx="2643946" cy="471600"/>
            <a:chOff x="3780428" y="504209"/>
            <a:chExt cx="2643946" cy="471600"/>
          </a:xfrm>
        </p:grpSpPr>
        <p:sp>
          <p:nvSpPr>
            <p:cNvPr id="87" name="TextBox 86">
              <a:extLst>
                <a:ext uri="{FF2B5EF4-FFF2-40B4-BE49-F238E27FC236}">
                  <a16:creationId xmlns:a16="http://schemas.microsoft.com/office/drawing/2014/main" id="{7A9D20A9-CB9D-2A4F-8582-DB810477C7CB}"/>
                </a:ext>
              </a:extLst>
            </p:cNvPr>
            <p:cNvSpPr txBox="1"/>
            <p:nvPr/>
          </p:nvSpPr>
          <p:spPr>
            <a:xfrm>
              <a:off x="4189473" y="600656"/>
              <a:ext cx="75493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600" b="1" i="0" u="none" strike="noStrike" kern="1200" cap="all" spc="0" normalizeH="0" baseline="0" noProof="0">
                  <a:ln>
                    <a:noFill/>
                  </a:ln>
                  <a:solidFill>
                    <a:srgbClr val="2C5B66"/>
                  </a:solidFill>
                  <a:effectLst/>
                  <a:uLnTx/>
                  <a:uFillTx/>
                  <a:latin typeface="Segoe UI Black" panose="020B0502040204020203" pitchFamily="34" charset="0"/>
                  <a:ea typeface="+mn-ea"/>
                  <a:cs typeface="Segoe UI Black" panose="020B0502040204020203" pitchFamily="34" charset="0"/>
                </a:rPr>
                <a:t>Buildings </a:t>
              </a:r>
              <a:br>
                <a:rPr kumimoji="0" lang="en-NZ" sz="600" b="1" i="0" u="none" strike="noStrike" kern="1200" cap="all" spc="0" normalizeH="0" baseline="0" noProof="0">
                  <a:ln>
                    <a:noFill/>
                  </a:ln>
                  <a:solidFill>
                    <a:srgbClr val="2C5B66"/>
                  </a:solidFill>
                  <a:effectLst/>
                  <a:uLnTx/>
                  <a:uFillTx/>
                  <a:latin typeface="Segoe UI Black" panose="020B0502040204020203" pitchFamily="34" charset="0"/>
                  <a:ea typeface="+mn-ea"/>
                  <a:cs typeface="Segoe UI Black" panose="020B0502040204020203" pitchFamily="34" charset="0"/>
                </a:rPr>
              </a:br>
              <a:r>
                <a:rPr kumimoji="0" lang="en-NZ" sz="600" b="1" i="0" u="none" strike="noStrike" kern="1200" cap="all" spc="0" normalizeH="0" baseline="0" noProof="0">
                  <a:ln>
                    <a:noFill/>
                  </a:ln>
                  <a:solidFill>
                    <a:srgbClr val="2C5B66"/>
                  </a:solidFill>
                  <a:effectLst/>
                  <a:uLnTx/>
                  <a:uFillTx/>
                  <a:latin typeface="Segoe UI Black" panose="020B0502040204020203" pitchFamily="34" charset="0"/>
                  <a:ea typeface="+mn-ea"/>
                  <a:cs typeface="Segoe UI Black" panose="020B0502040204020203" pitchFamily="34" charset="0"/>
                </a:rPr>
                <a:t>R’ Us</a:t>
              </a:r>
            </a:p>
          </p:txBody>
        </p:sp>
        <p:grpSp>
          <p:nvGrpSpPr>
            <p:cNvPr id="88" name="Group 87">
              <a:extLst>
                <a:ext uri="{FF2B5EF4-FFF2-40B4-BE49-F238E27FC236}">
                  <a16:creationId xmlns:a16="http://schemas.microsoft.com/office/drawing/2014/main" id="{F33042B1-6A14-712A-3B3D-25765EEBB5D4}"/>
                </a:ext>
              </a:extLst>
            </p:cNvPr>
            <p:cNvGrpSpPr/>
            <p:nvPr/>
          </p:nvGrpSpPr>
          <p:grpSpPr>
            <a:xfrm>
              <a:off x="3780428" y="504209"/>
              <a:ext cx="471116" cy="471600"/>
              <a:chOff x="3143250" y="171450"/>
              <a:chExt cx="476250" cy="476250"/>
            </a:xfrm>
          </p:grpSpPr>
          <p:sp>
            <p:nvSpPr>
              <p:cNvPr id="93" name="Oval 92">
                <a:extLst>
                  <a:ext uri="{FF2B5EF4-FFF2-40B4-BE49-F238E27FC236}">
                    <a16:creationId xmlns:a16="http://schemas.microsoft.com/office/drawing/2014/main" id="{6004D926-8447-5C1C-70DF-60240A7A8529}"/>
                  </a:ext>
                </a:extLst>
              </p:cNvPr>
              <p:cNvSpPr/>
              <p:nvPr/>
            </p:nvSpPr>
            <p:spPr>
              <a:xfrm>
                <a:off x="3143250" y="171450"/>
                <a:ext cx="476250" cy="476250"/>
              </a:xfrm>
              <a:prstGeom prst="ellipse">
                <a:avLst/>
              </a:prstGeom>
              <a:solidFill>
                <a:srgbClr val="2C5B66">
                  <a:alpha val="6666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4" name="Graphic 93" descr="Tools with solid fill">
                <a:extLst>
                  <a:ext uri="{FF2B5EF4-FFF2-40B4-BE49-F238E27FC236}">
                    <a16:creationId xmlns:a16="http://schemas.microsoft.com/office/drawing/2014/main" id="{3A952D16-A62C-CDBD-F88E-76755A2EDD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2699" y="260350"/>
                <a:ext cx="290052" cy="290052"/>
              </a:xfrm>
              <a:prstGeom prst="rect">
                <a:avLst/>
              </a:prstGeom>
            </p:spPr>
          </p:pic>
          <p:sp>
            <p:nvSpPr>
              <p:cNvPr id="95" name="Oval 94">
                <a:extLst>
                  <a:ext uri="{FF2B5EF4-FFF2-40B4-BE49-F238E27FC236}">
                    <a16:creationId xmlns:a16="http://schemas.microsoft.com/office/drawing/2014/main" id="{E2946862-F4B1-2B4E-E1D0-77BD2F50E820}"/>
                  </a:ext>
                </a:extLst>
              </p:cNvPr>
              <p:cNvSpPr/>
              <p:nvPr/>
            </p:nvSpPr>
            <p:spPr>
              <a:xfrm>
                <a:off x="3172849" y="196850"/>
                <a:ext cx="417052" cy="417052"/>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89" name="Group 88">
              <a:extLst>
                <a:ext uri="{FF2B5EF4-FFF2-40B4-BE49-F238E27FC236}">
                  <a16:creationId xmlns:a16="http://schemas.microsoft.com/office/drawing/2014/main" id="{AF9F7C52-6AA1-5C46-E8B5-AD6094CEF0B2}"/>
                </a:ext>
              </a:extLst>
            </p:cNvPr>
            <p:cNvGrpSpPr/>
            <p:nvPr/>
          </p:nvGrpSpPr>
          <p:grpSpPr>
            <a:xfrm>
              <a:off x="5020449" y="527732"/>
              <a:ext cx="1403925" cy="382487"/>
              <a:chOff x="5033959" y="529610"/>
              <a:chExt cx="1419224" cy="413022"/>
            </a:xfrm>
          </p:grpSpPr>
          <p:sp>
            <p:nvSpPr>
              <p:cNvPr id="90" name="Rectangle: Diagonal Corners Rounded 49">
                <a:extLst>
                  <a:ext uri="{FF2B5EF4-FFF2-40B4-BE49-F238E27FC236}">
                    <a16:creationId xmlns:a16="http://schemas.microsoft.com/office/drawing/2014/main" id="{B2298DEA-8519-2274-20B6-77463601B379}"/>
                  </a:ext>
                </a:extLst>
              </p:cNvPr>
              <p:cNvSpPr/>
              <p:nvPr/>
            </p:nvSpPr>
            <p:spPr>
              <a:xfrm>
                <a:off x="5033959" y="529610"/>
                <a:ext cx="1419224" cy="413022"/>
              </a:xfrm>
              <a:prstGeom prst="round2DiagRect">
                <a:avLst/>
              </a:prstGeom>
              <a:solidFill>
                <a:srgbClr val="2C5B66">
                  <a:alpha val="6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1" name="TextBox 90">
                <a:extLst>
                  <a:ext uri="{FF2B5EF4-FFF2-40B4-BE49-F238E27FC236}">
                    <a16:creationId xmlns:a16="http://schemas.microsoft.com/office/drawing/2014/main" id="{3D76FBFD-9789-D085-9EB0-C32B12948D70}"/>
                  </a:ext>
                </a:extLst>
              </p:cNvPr>
              <p:cNvSpPr txBox="1"/>
              <p:nvPr/>
            </p:nvSpPr>
            <p:spPr>
              <a:xfrm>
                <a:off x="5389230" y="566623"/>
                <a:ext cx="1024978" cy="338994"/>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NZ" sz="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Association of Building Masters</a:t>
                </a:r>
              </a:p>
            </p:txBody>
          </p:sp>
          <p:pic>
            <p:nvPicPr>
              <p:cNvPr id="92" name="Graphic 91" descr="Neighborhood with solid fill">
                <a:extLst>
                  <a:ext uri="{FF2B5EF4-FFF2-40B4-BE49-F238E27FC236}">
                    <a16:creationId xmlns:a16="http://schemas.microsoft.com/office/drawing/2014/main" id="{6935356C-8BA7-2B33-11BB-F25BC38B81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17635" y="566369"/>
                <a:ext cx="311612" cy="311612"/>
              </a:xfrm>
              <a:prstGeom prst="rect">
                <a:avLst/>
              </a:prstGeom>
            </p:spPr>
          </p:pic>
        </p:grpSp>
      </p:grpSp>
      <p:sp>
        <p:nvSpPr>
          <p:cNvPr id="96" name="Rectangle 95">
            <a:extLst>
              <a:ext uri="{FF2B5EF4-FFF2-40B4-BE49-F238E27FC236}">
                <a16:creationId xmlns:a16="http://schemas.microsoft.com/office/drawing/2014/main" id="{7181FAFB-D5CD-28BC-49CC-DA4730FE0CFE}"/>
              </a:ext>
            </a:extLst>
          </p:cNvPr>
          <p:cNvSpPr/>
          <p:nvPr/>
        </p:nvSpPr>
        <p:spPr>
          <a:xfrm>
            <a:off x="5072157" y="2544359"/>
            <a:ext cx="2307348" cy="25892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00" b="0" i="1"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Wednesdays – 6:30 – 7:30am</a:t>
            </a:r>
          </a:p>
        </p:txBody>
      </p:sp>
      <p:sp>
        <p:nvSpPr>
          <p:cNvPr id="37" name="Rectangle 36">
            <a:extLst>
              <a:ext uri="{FF2B5EF4-FFF2-40B4-BE49-F238E27FC236}">
                <a16:creationId xmlns:a16="http://schemas.microsoft.com/office/drawing/2014/main" id="{96E820C9-B7FE-2F0F-CC01-AB3027CFC9D1}"/>
              </a:ext>
            </a:extLst>
          </p:cNvPr>
          <p:cNvSpPr/>
          <p:nvPr/>
        </p:nvSpPr>
        <p:spPr>
          <a:xfrm>
            <a:off x="5128214" y="3151487"/>
            <a:ext cx="3867805" cy="1564162"/>
          </a:xfrm>
          <a:prstGeom prst="rect">
            <a:avLst/>
          </a:prstGeom>
          <a:ln>
            <a:noFill/>
          </a:ln>
        </p:spPr>
        <p:style>
          <a:lnRef idx="2">
            <a:schemeClr val="dk1"/>
          </a:lnRef>
          <a:fillRef idx="1">
            <a:schemeClr val="lt1"/>
          </a:fillRef>
          <a:effectRef idx="0">
            <a:schemeClr val="dk1"/>
          </a:effectRef>
          <a:fontRef idx="minor">
            <a:schemeClr val="dk1"/>
          </a:fontRef>
        </p:style>
        <p:txBody>
          <a:bodyPr wrap="square" tIns="216000" bIns="36000" numCol="2" rtlCol="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Goal 1:</a:t>
            </a:r>
            <a:br>
              <a:rPr kumimoji="0" lang="en-NZ" sz="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8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They’ve told you what last week’s goal was and they’ve set this week’s goal</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Goal 2: </a:t>
            </a:r>
            <a:br>
              <a:rPr kumimoji="0" lang="en-NZ" sz="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8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You’ve identified an opportunity for them to achieve this week’s goal</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Goal 3:</a:t>
            </a:r>
            <a:br>
              <a:rPr kumimoji="0" lang="en-NZ" sz="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8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You’ve identified an opportunity for them to demonstrate a skill or get signed off</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Goal 4:</a:t>
            </a:r>
            <a:br>
              <a:rPr kumimoji="0" lang="en-NZ" sz="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800" b="0" i="0" u="none" strike="noStrike" kern="1200" cap="none" spc="-2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You’ve identified something they’ve done in the last week they should be proud of</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Goal 5:</a:t>
            </a:r>
            <a:br>
              <a:rPr kumimoji="0" lang="en-NZ" sz="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8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They’ve asked you questions about WHY we do things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Goal 6:</a:t>
            </a:r>
            <a:br>
              <a:rPr kumimoji="0" lang="en-NZ" sz="8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800" b="0" i="0" u="none" strike="noStrike" kern="1200" cap="none" spc="0" normalizeH="0" baseline="0" noProof="0">
                <a:ln>
                  <a:noFill/>
                </a:ln>
                <a:solidFill>
                  <a:srgbClr val="36424A"/>
                </a:solidFill>
                <a:effectLst/>
                <a:uLnTx/>
                <a:uFillTx/>
                <a:latin typeface="Segoe UI" panose="020B0502040204020203" pitchFamily="34" charset="0"/>
                <a:ea typeface="+mn-ea"/>
                <a:cs typeface="Segoe UI" panose="020B0502040204020203" pitchFamily="34" charset="0"/>
              </a:rPr>
              <a:t>You’ve explained their Unit Standard in terms of what that means they need to actually do on site</a:t>
            </a:r>
          </a:p>
        </p:txBody>
      </p:sp>
      <p:sp>
        <p:nvSpPr>
          <p:cNvPr id="59" name="TextBox 58">
            <a:extLst>
              <a:ext uri="{FF2B5EF4-FFF2-40B4-BE49-F238E27FC236}">
                <a16:creationId xmlns:a16="http://schemas.microsoft.com/office/drawing/2014/main" id="{62AF9B01-6735-C36F-2AB5-A48B009C75EA}"/>
              </a:ext>
            </a:extLst>
          </p:cNvPr>
          <p:cNvSpPr txBox="1"/>
          <p:nvPr/>
        </p:nvSpPr>
        <p:spPr>
          <a:xfrm>
            <a:off x="5112671" y="3136619"/>
            <a:ext cx="11538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1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Catch-up goals:</a:t>
            </a:r>
          </a:p>
        </p:txBody>
      </p:sp>
      <p:sp>
        <p:nvSpPr>
          <p:cNvPr id="121" name="TextBox 120">
            <a:extLst>
              <a:ext uri="{FF2B5EF4-FFF2-40B4-BE49-F238E27FC236}">
                <a16:creationId xmlns:a16="http://schemas.microsoft.com/office/drawing/2014/main" id="{35C6A019-482C-9377-74DD-80D28FC47F41}"/>
              </a:ext>
            </a:extLst>
          </p:cNvPr>
          <p:cNvSpPr txBox="1"/>
          <p:nvPr/>
        </p:nvSpPr>
        <p:spPr>
          <a:xfrm>
            <a:off x="5038473" y="1156667"/>
            <a:ext cx="3844771" cy="184666"/>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10273C"/>
                </a:solidFill>
                <a:effectLst/>
                <a:uLnTx/>
                <a:uFillTx/>
                <a:latin typeface="Segoe UI Black" panose="020B0502040204020203" pitchFamily="34" charset="0"/>
                <a:ea typeface="+mn-ea"/>
                <a:cs typeface="Segoe UI Black" panose="020B0502040204020203" pitchFamily="34" charset="0"/>
              </a:rPr>
              <a:t>Apprentice catch-up agenda – </a:t>
            </a:r>
            <a:r>
              <a:rPr kumimoji="0" lang="en-NZ" sz="1200" b="0" i="0" u="none" strike="noStrike" kern="1200" cap="none" spc="0" normalizeH="0" baseline="0" noProof="0">
                <a:ln>
                  <a:noFill/>
                </a:ln>
                <a:solidFill>
                  <a:srgbClr val="10273C"/>
                </a:solidFill>
                <a:effectLst/>
                <a:uLnTx/>
                <a:uFillTx/>
                <a:latin typeface="Segoe UI" panose="020B0502040204020203" pitchFamily="34" charset="0"/>
                <a:ea typeface="+mn-ea"/>
                <a:cs typeface="Segoe UI" panose="020B0502040204020203" pitchFamily="34" charset="0"/>
              </a:rPr>
              <a:t>trainer version</a:t>
            </a:r>
          </a:p>
        </p:txBody>
      </p:sp>
      <p:grpSp>
        <p:nvGrpSpPr>
          <p:cNvPr id="6" name="Group 5">
            <a:extLst>
              <a:ext uri="{FF2B5EF4-FFF2-40B4-BE49-F238E27FC236}">
                <a16:creationId xmlns:a16="http://schemas.microsoft.com/office/drawing/2014/main" id="{3626F27B-FA48-78E2-F5D9-34DD914E4744}"/>
              </a:ext>
            </a:extLst>
          </p:cNvPr>
          <p:cNvGrpSpPr/>
          <p:nvPr/>
        </p:nvGrpSpPr>
        <p:grpSpPr>
          <a:xfrm>
            <a:off x="512900" y="1507168"/>
            <a:ext cx="2643946" cy="471600"/>
            <a:chOff x="3780428" y="504209"/>
            <a:chExt cx="2643946" cy="471600"/>
          </a:xfrm>
        </p:grpSpPr>
        <p:sp>
          <p:nvSpPr>
            <p:cNvPr id="7" name="TextBox 6">
              <a:extLst>
                <a:ext uri="{FF2B5EF4-FFF2-40B4-BE49-F238E27FC236}">
                  <a16:creationId xmlns:a16="http://schemas.microsoft.com/office/drawing/2014/main" id="{398EA31A-260B-BB06-2628-60D9B4CE57C2}"/>
                </a:ext>
              </a:extLst>
            </p:cNvPr>
            <p:cNvSpPr txBox="1"/>
            <p:nvPr/>
          </p:nvSpPr>
          <p:spPr>
            <a:xfrm>
              <a:off x="4189473" y="600656"/>
              <a:ext cx="75493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600" b="1" i="0" u="none" strike="noStrike" kern="1200" cap="all" spc="0" normalizeH="0" baseline="0" noProof="0">
                  <a:ln>
                    <a:noFill/>
                  </a:ln>
                  <a:solidFill>
                    <a:srgbClr val="2C5B66"/>
                  </a:solidFill>
                  <a:effectLst/>
                  <a:uLnTx/>
                  <a:uFillTx/>
                  <a:latin typeface="Segoe UI Black" panose="020B0502040204020203" pitchFamily="34" charset="0"/>
                  <a:ea typeface="+mn-ea"/>
                  <a:cs typeface="Segoe UI Black" panose="020B0502040204020203" pitchFamily="34" charset="0"/>
                </a:rPr>
                <a:t>Buildings </a:t>
              </a:r>
              <a:br>
                <a:rPr kumimoji="0" lang="en-NZ" sz="600" b="1" i="0" u="none" strike="noStrike" kern="1200" cap="all" spc="0" normalizeH="0" baseline="0" noProof="0">
                  <a:ln>
                    <a:noFill/>
                  </a:ln>
                  <a:solidFill>
                    <a:srgbClr val="2C5B66"/>
                  </a:solidFill>
                  <a:effectLst/>
                  <a:uLnTx/>
                  <a:uFillTx/>
                  <a:latin typeface="Segoe UI Black" panose="020B0502040204020203" pitchFamily="34" charset="0"/>
                  <a:ea typeface="+mn-ea"/>
                  <a:cs typeface="Segoe UI Black" panose="020B0502040204020203" pitchFamily="34" charset="0"/>
                </a:rPr>
              </a:br>
              <a:r>
                <a:rPr kumimoji="0" lang="en-NZ" sz="600" b="1" i="0" u="none" strike="noStrike" kern="1200" cap="all" spc="0" normalizeH="0" baseline="0" noProof="0">
                  <a:ln>
                    <a:noFill/>
                  </a:ln>
                  <a:solidFill>
                    <a:srgbClr val="2C5B66"/>
                  </a:solidFill>
                  <a:effectLst/>
                  <a:uLnTx/>
                  <a:uFillTx/>
                  <a:latin typeface="Segoe UI Black" panose="020B0502040204020203" pitchFamily="34" charset="0"/>
                  <a:ea typeface="+mn-ea"/>
                  <a:cs typeface="Segoe UI Black" panose="020B0502040204020203" pitchFamily="34" charset="0"/>
                </a:rPr>
                <a:t>R’ Us</a:t>
              </a:r>
            </a:p>
          </p:txBody>
        </p:sp>
        <p:grpSp>
          <p:nvGrpSpPr>
            <p:cNvPr id="8" name="Group 7">
              <a:extLst>
                <a:ext uri="{FF2B5EF4-FFF2-40B4-BE49-F238E27FC236}">
                  <a16:creationId xmlns:a16="http://schemas.microsoft.com/office/drawing/2014/main" id="{D7ABBFAF-649E-3DDF-B7E1-D1676ED6546E}"/>
                </a:ext>
              </a:extLst>
            </p:cNvPr>
            <p:cNvGrpSpPr/>
            <p:nvPr/>
          </p:nvGrpSpPr>
          <p:grpSpPr>
            <a:xfrm>
              <a:off x="3780428" y="504209"/>
              <a:ext cx="471116" cy="471600"/>
              <a:chOff x="3143250" y="171450"/>
              <a:chExt cx="476250" cy="476250"/>
            </a:xfrm>
          </p:grpSpPr>
          <p:sp>
            <p:nvSpPr>
              <p:cNvPr id="13" name="Oval 12">
                <a:extLst>
                  <a:ext uri="{FF2B5EF4-FFF2-40B4-BE49-F238E27FC236}">
                    <a16:creationId xmlns:a16="http://schemas.microsoft.com/office/drawing/2014/main" id="{A639483E-B3D6-6306-C547-A94759A1CFCA}"/>
                  </a:ext>
                </a:extLst>
              </p:cNvPr>
              <p:cNvSpPr/>
              <p:nvPr/>
            </p:nvSpPr>
            <p:spPr>
              <a:xfrm>
                <a:off x="3143250" y="171450"/>
                <a:ext cx="476250" cy="476250"/>
              </a:xfrm>
              <a:prstGeom prst="ellipse">
                <a:avLst/>
              </a:prstGeom>
              <a:solidFill>
                <a:srgbClr val="2C5B66">
                  <a:alpha val="6666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4" name="Graphic 13" descr="Tools with solid fill">
                <a:extLst>
                  <a:ext uri="{FF2B5EF4-FFF2-40B4-BE49-F238E27FC236}">
                    <a16:creationId xmlns:a16="http://schemas.microsoft.com/office/drawing/2014/main" id="{7F52DB98-B9F5-E2F7-887A-68E91BC558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2699" y="260350"/>
                <a:ext cx="290052" cy="290052"/>
              </a:xfrm>
              <a:prstGeom prst="rect">
                <a:avLst/>
              </a:prstGeom>
            </p:spPr>
          </p:pic>
          <p:sp>
            <p:nvSpPr>
              <p:cNvPr id="15" name="Oval 14">
                <a:extLst>
                  <a:ext uri="{FF2B5EF4-FFF2-40B4-BE49-F238E27FC236}">
                    <a16:creationId xmlns:a16="http://schemas.microsoft.com/office/drawing/2014/main" id="{1C17B02B-13EE-9C4F-0062-55976BBD2AFF}"/>
                  </a:ext>
                </a:extLst>
              </p:cNvPr>
              <p:cNvSpPr/>
              <p:nvPr/>
            </p:nvSpPr>
            <p:spPr>
              <a:xfrm>
                <a:off x="3172849" y="196850"/>
                <a:ext cx="417052" cy="417052"/>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9" name="Group 8">
              <a:extLst>
                <a:ext uri="{FF2B5EF4-FFF2-40B4-BE49-F238E27FC236}">
                  <a16:creationId xmlns:a16="http://schemas.microsoft.com/office/drawing/2014/main" id="{21EA2044-6240-FF88-1988-294B5049262D}"/>
                </a:ext>
              </a:extLst>
            </p:cNvPr>
            <p:cNvGrpSpPr/>
            <p:nvPr/>
          </p:nvGrpSpPr>
          <p:grpSpPr>
            <a:xfrm>
              <a:off x="5020449" y="527732"/>
              <a:ext cx="1403925" cy="382487"/>
              <a:chOff x="5033959" y="529610"/>
              <a:chExt cx="1419224" cy="413022"/>
            </a:xfrm>
          </p:grpSpPr>
          <p:sp>
            <p:nvSpPr>
              <p:cNvPr id="10" name="Rectangle: Diagonal Corners Rounded 49">
                <a:extLst>
                  <a:ext uri="{FF2B5EF4-FFF2-40B4-BE49-F238E27FC236}">
                    <a16:creationId xmlns:a16="http://schemas.microsoft.com/office/drawing/2014/main" id="{2FAF92DF-B0B8-FB7F-087E-52F8F3EADF75}"/>
                  </a:ext>
                </a:extLst>
              </p:cNvPr>
              <p:cNvSpPr/>
              <p:nvPr/>
            </p:nvSpPr>
            <p:spPr>
              <a:xfrm>
                <a:off x="5033959" y="529610"/>
                <a:ext cx="1419224" cy="413022"/>
              </a:xfrm>
              <a:prstGeom prst="round2DiagRect">
                <a:avLst/>
              </a:prstGeom>
              <a:solidFill>
                <a:srgbClr val="2C5B66">
                  <a:alpha val="6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F218B23D-16D3-8C11-2059-C0B435845DCA}"/>
                  </a:ext>
                </a:extLst>
              </p:cNvPr>
              <p:cNvSpPr txBox="1"/>
              <p:nvPr/>
            </p:nvSpPr>
            <p:spPr>
              <a:xfrm>
                <a:off x="5389230" y="566623"/>
                <a:ext cx="1024978" cy="338994"/>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NZ" sz="8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Association of Building Masters</a:t>
                </a:r>
              </a:p>
            </p:txBody>
          </p:sp>
          <p:pic>
            <p:nvPicPr>
              <p:cNvPr id="12" name="Graphic 11" descr="Neighborhood with solid fill">
                <a:extLst>
                  <a:ext uri="{FF2B5EF4-FFF2-40B4-BE49-F238E27FC236}">
                    <a16:creationId xmlns:a16="http://schemas.microsoft.com/office/drawing/2014/main" id="{93285F58-0DEB-51BE-3AC3-01D79F6CEF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17635" y="566369"/>
                <a:ext cx="311612" cy="311612"/>
              </a:xfrm>
              <a:prstGeom prst="rect">
                <a:avLst/>
              </a:prstGeom>
            </p:spPr>
          </p:pic>
        </p:grpSp>
      </p:grpSp>
    </p:spTree>
    <p:extLst>
      <p:ext uri="{BB962C8B-B14F-4D97-AF65-F5344CB8AC3E}">
        <p14:creationId xmlns:p14="http://schemas.microsoft.com/office/powerpoint/2010/main" val="87399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3E1B1A-A4A6-AA3F-EC06-E108DFAE15B0}"/>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rPr>
              <a:t>Apprenticeship Toolkit</a:t>
            </a:r>
          </a:p>
        </p:txBody>
      </p:sp>
      <p:sp>
        <p:nvSpPr>
          <p:cNvPr id="3" name="Slide Number Placeholder 2">
            <a:extLst>
              <a:ext uri="{FF2B5EF4-FFF2-40B4-BE49-F238E27FC236}">
                <a16:creationId xmlns:a16="http://schemas.microsoft.com/office/drawing/2014/main" id="{399A0C6F-9429-C2A6-EDF2-29CBEE556471}"/>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F4AAA5-C268-2745-B477-E8FB4AEBEA9C}" type="slidenum">
              <a:rPr kumimoji="0" lang="en-US" sz="800" b="0" i="0" u="none" strike="noStrike" kern="1200" cap="none" spc="0" normalizeH="0" baseline="0" noProof="0" smtClean="0">
                <a:ln>
                  <a:noFill/>
                </a:ln>
                <a:solidFill>
                  <a:srgbClr val="9B9DA1"/>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9B9DA1"/>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B6ADE0FA-1B43-4059-82E6-A1FEFB4116F4}"/>
              </a:ext>
            </a:extLst>
          </p:cNvPr>
          <p:cNvSpPr txBox="1"/>
          <p:nvPr/>
        </p:nvSpPr>
        <p:spPr>
          <a:xfrm>
            <a:off x="381001" y="1218150"/>
            <a:ext cx="9180512" cy="4745770"/>
          </a:xfrm>
          <a:prstGeom prst="rect">
            <a:avLst/>
          </a:prstGeom>
          <a:noFill/>
        </p:spPr>
        <p:txBody>
          <a:bodyPr wrap="square" lIns="0" tIns="0" rIns="0" bIns="0" numCol="3" spcCol="360000" rtlCol="0">
            <a:noAutofit/>
          </a:bodyPr>
          <a:lstStyle/>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Segoe UI Black" panose="020B0502040204020203" pitchFamily="34" charset="0"/>
                <a:ea typeface="+mn-ea"/>
                <a:cs typeface="Segoe UI Black" panose="020B0502040204020203" pitchFamily="34" charset="0"/>
              </a:rPr>
              <a:t>How to apply the Apprenticeship Schedule</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Introduce early: </a:t>
            </a: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apprentices should see the schedule as part of their role from the beginning.</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Plan consistently: </a:t>
            </a: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lock in times for catch-ups, advisor visits, simulations, and wellbeing check-ins.</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 the tools: </a:t>
            </a: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templates and checklists make sessions focused and efficient.</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Keep it visible: </a:t>
            </a: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post the schedule where apprentices and staff can see it.</a:t>
            </a:r>
          </a:p>
          <a:p>
            <a:pPr marL="0" marR="0" lvl="0" indent="0" algn="l" defTabSz="457200" rtl="0" eaLnBrk="1" fontAlgn="auto" latinLnBrk="0" hangingPunct="1">
              <a:lnSpc>
                <a:spcPts val="1300"/>
              </a:lnSpc>
              <a:spcBef>
                <a:spcPts val="600"/>
              </a:spcBef>
              <a:spcAft>
                <a:spcPts val="60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Segoe UI Black" panose="020B0502040204020203" pitchFamily="34" charset="0"/>
                <a:ea typeface="+mn-ea"/>
                <a:cs typeface="Segoe UI Black" panose="020B0502040204020203" pitchFamily="34" charset="0"/>
              </a:rPr>
              <a:t>How to customise the Apprenticeship Schedule</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Every business is different. The schedule is designed to be flexible, so you can adapt it to </a:t>
            </a:r>
            <a:b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suit your operations, staff size, and culture.</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Adjust frequency or timing: </a:t>
            </a: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if weekly </a:t>
            </a:r>
            <a:b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catch-ups are too frequent, try fortnightly, </a:t>
            </a:r>
            <a:b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or shorten the session to 30 minutes.</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Tailor the admin/office support: </a:t>
            </a: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decide which admin tasks matter most (e.g., uploading evidence, booking courses) and create a task list that matches your provider and systems.</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Adapt wellbeing check-ins: </a:t>
            </a: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some businesses may prefer monthly one-on-one sessions, others quarterly. What matters is the regular connection between apprentices and leadership.</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Link simulations to your trade: </a:t>
            </a: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design training simulations around the most common or critical tasks in your business.</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Use the calculator: </a:t>
            </a: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test different schedule designs to find a balance between apprentice support and business efficiency.</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Reflect your culture: </a:t>
            </a: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if teamwork or leadership development is central to your business, adjust the agendas to give more focus to those areas.</a:t>
            </a: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goal is not to adopt the schedule rigidly, </a:t>
            </a:r>
            <a:b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b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but to make it work for your business while keeping the structure and rhythm that drive apprentice success.</a:t>
            </a:r>
          </a:p>
          <a:p>
            <a:pPr marL="0" marR="0" lvl="0" indent="0" algn="l" defTabSz="457200" rtl="0" eaLnBrk="1" fontAlgn="auto" latinLnBrk="0" hangingPunct="1">
              <a:lnSpc>
                <a:spcPts val="1300"/>
              </a:lnSpc>
              <a:spcBef>
                <a:spcPts val="0"/>
              </a:spcBef>
              <a:spcAft>
                <a:spcPts val="600"/>
              </a:spcAft>
              <a:buClrTx/>
              <a:buSzTx/>
              <a:buFontTx/>
              <a:buNone/>
              <a:tabLst/>
              <a:defRPr/>
            </a:pPr>
            <a:endPar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ts val="1300"/>
              </a:lnSpc>
              <a:spcBef>
                <a:spcPts val="0"/>
              </a:spcBef>
              <a:spcAft>
                <a:spcPts val="600"/>
              </a:spcAft>
              <a:buClrTx/>
              <a:buSzTx/>
              <a:buFontTx/>
              <a:buNone/>
              <a:tabLst/>
              <a:defRPr/>
            </a:pPr>
            <a:r>
              <a:rPr kumimoji="0" lang="en-NZ" sz="1100" b="1" i="0" u="none" strike="noStrike" kern="1200" cap="none" spc="0" normalizeH="0" baseline="0" noProof="0" dirty="0">
                <a:ln>
                  <a:noFill/>
                </a:ln>
                <a:solidFill>
                  <a:prstClr val="black"/>
                </a:solidFill>
                <a:effectLst/>
                <a:uLnTx/>
                <a:uFillTx/>
                <a:latin typeface="Segoe UI Black" panose="020B0502040204020203" pitchFamily="34" charset="0"/>
                <a:ea typeface="+mn-ea"/>
                <a:cs typeface="Segoe UI Black" panose="020B0502040204020203" pitchFamily="34" charset="0"/>
              </a:rPr>
              <a:t>Benefits for employers</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Certainty: </a:t>
            </a: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apprentices progress on a reliable timetable.</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Retention: </a:t>
            </a: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apprentices feel supported and valued.</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Productivity: </a:t>
            </a: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structured sessions reduce wasted supervision time and support qualification progress.</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Transparency: </a:t>
            </a: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calculator shows real investment and cost, helping with planning.</a:t>
            </a:r>
          </a:p>
          <a:p>
            <a:pPr marL="171450" marR="0" lvl="0" indent="-171450" algn="l" defTabSz="457200" rtl="0" eaLnBrk="1" fontAlgn="auto" latinLnBrk="0" hangingPunct="1">
              <a:lnSpc>
                <a:spcPts val="1300"/>
              </a:lnSpc>
              <a:spcBef>
                <a:spcPts val="0"/>
              </a:spcBef>
              <a:spcAft>
                <a:spcPts val="600"/>
              </a:spcAft>
              <a:buClr>
                <a:srgbClr val="00A99D"/>
              </a:buClr>
              <a:buSzPct val="90000"/>
              <a:buFont typeface="System Font Regular"/>
              <a:buChar char="►"/>
              <a:tabLst/>
              <a:defRPr/>
            </a:pPr>
            <a:r>
              <a:rPr kumimoji="0" lang="en-NZ" sz="10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Stronger culture: </a:t>
            </a:r>
            <a:r>
              <a:rPr kumimoji="0" lang="en-NZ" sz="1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regular contact between apprentices, admin staff, leading hands, supervisors, and owners builds a connected and supportive workplace.</a:t>
            </a:r>
          </a:p>
        </p:txBody>
      </p:sp>
    </p:spTree>
    <p:extLst>
      <p:ext uri="{BB962C8B-B14F-4D97-AF65-F5344CB8AC3E}">
        <p14:creationId xmlns:p14="http://schemas.microsoft.com/office/powerpoint/2010/main" val="1583453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numCol="3" spcCol="360000" rtlCol="0">
        <a:noAutofit/>
      </a:bodyPr>
      <a:lstStyle>
        <a:defPPr algn="l">
          <a:lnSpc>
            <a:spcPts val="1300"/>
          </a:lnSpc>
          <a:spcAft>
            <a:spcPts val="600"/>
          </a:spcAft>
          <a:defRPr sz="1000" b="1" dirty="0"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75C0B61E77FB4794DB78E7976197F1" ma:contentTypeVersion="22" ma:contentTypeDescription="Create a new document." ma:contentTypeScope="" ma:versionID="4df7b5572737568c08fd6f5c5bcddf1d">
  <xsd:schema xmlns:xsd="http://www.w3.org/2001/XMLSchema" xmlns:xs="http://www.w3.org/2001/XMLSchema" xmlns:p="http://schemas.microsoft.com/office/2006/metadata/properties" xmlns:ns2="5f5abf06-34ba-4fcf-8754-5b64340556e4" xmlns:ns3="ea7a09f2-b8a1-4fbf-adfd-e286ce2b53cb" targetNamespace="http://schemas.microsoft.com/office/2006/metadata/properties" ma:root="true" ma:fieldsID="97981a21b0bd0a228b03fda65a12acba" ns2:_="" ns3:_="">
    <xsd:import namespace="5f5abf06-34ba-4fcf-8754-5b64340556e4"/>
    <xsd:import namespace="ea7a09f2-b8a1-4fbf-adfd-e286ce2b53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3:ArchiveProject" minOccurs="0"/>
                <xsd:element ref="ns2:MediaServiceObjectDetectorVersions" minOccurs="0"/>
                <xsd:element ref="ns2:Dat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5abf06-34ba-4fcf-8754-5b6434055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be3efed-c0ca-4f15-ac61-7d69f3171c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Date" ma:index="26" nillable="true" ma:displayName="Date" ma:format="DateOnly" ma:internalName="Date">
      <xsd:simpleType>
        <xsd:restriction base="dms:DateTime"/>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7a09f2-b8a1-4fbf-adfd-e286ce2b53c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aacad0-4e2b-4935-9afb-6cbf22aee123}" ma:internalName="TaxCatchAll" ma:showField="CatchAllData" ma:web="ea7a09f2-b8a1-4fbf-adfd-e286ce2b53cb">
      <xsd:complexType>
        <xsd:complexContent>
          <xsd:extension base="dms:MultiChoiceLookup">
            <xsd:sequence>
              <xsd:element name="Value" type="dms:Lookup" maxOccurs="unbounded" minOccurs="0" nillable="true"/>
            </xsd:sequence>
          </xsd:extension>
        </xsd:complexContent>
      </xsd:complexType>
    </xsd:element>
    <xsd:element name="ArchiveProject" ma:index="24" nillable="true" ma:displayName="ArchiveProject" ma:default="no" ma:description="Set this to yes to Archive a Project" ma:format="Dropdown" ma:indexed="true" ma:internalName="ArchiveProject">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chiveProject xmlns="ea7a09f2-b8a1-4fbf-adfd-e286ce2b53cb">no</ArchiveProject>
    <Date xmlns="5f5abf06-34ba-4fcf-8754-5b64340556e4" xsi:nil="true"/>
    <lcf76f155ced4ddcb4097134ff3c332f xmlns="5f5abf06-34ba-4fcf-8754-5b64340556e4">
      <Terms xmlns="http://schemas.microsoft.com/office/infopath/2007/PartnerControls"/>
    </lcf76f155ced4ddcb4097134ff3c332f>
    <TaxCatchAll xmlns="ea7a09f2-b8a1-4fbf-adfd-e286ce2b53cb" xsi:nil="true"/>
  </documentManagement>
</p:properties>
</file>

<file path=customXml/itemProps1.xml><?xml version="1.0" encoding="utf-8"?>
<ds:datastoreItem xmlns:ds="http://schemas.openxmlformats.org/officeDocument/2006/customXml" ds:itemID="{0A7C90F5-71A1-40A5-A1C7-6751604F200D}"/>
</file>

<file path=customXml/itemProps2.xml><?xml version="1.0" encoding="utf-8"?>
<ds:datastoreItem xmlns:ds="http://schemas.openxmlformats.org/officeDocument/2006/customXml" ds:itemID="{ACD55025-0834-45A7-ABE0-D34149BCC308}"/>
</file>

<file path=customXml/itemProps3.xml><?xml version="1.0" encoding="utf-8"?>
<ds:datastoreItem xmlns:ds="http://schemas.openxmlformats.org/officeDocument/2006/customXml" ds:itemID="{3C7BAA21-1A97-4432-A34C-0C07644E708A}"/>
</file>

<file path=docMetadata/LabelInfo.xml><?xml version="1.0" encoding="utf-8"?>
<clbl:labelList xmlns:clbl="http://schemas.microsoft.com/office/2020/mipLabelMetadata">
  <clbl:label id="{f4d2c746-782d-4a39-9317-b5845e0e19fe}" enabled="0" method="" siteId="{f4d2c746-782d-4a39-9317-b5845e0e19fe}" removed="1"/>
</clbl:labelList>
</file>

<file path=docProps/app.xml><?xml version="1.0" encoding="utf-8"?>
<Properties xmlns="http://schemas.openxmlformats.org/officeDocument/2006/extended-properties" xmlns:vt="http://schemas.openxmlformats.org/officeDocument/2006/docPropsVTypes">
  <TotalTime>0</TotalTime>
  <Words>1726</Words>
  <Application>Microsoft Office PowerPoint</Application>
  <PresentationFormat>A4 Paper (210x297 mm)</PresentationFormat>
  <Paragraphs>184</Paragraphs>
  <Slides>8</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Aptos</vt:lpstr>
      <vt:lpstr>Aptos Display</vt:lpstr>
      <vt:lpstr>Arial</vt:lpstr>
      <vt:lpstr>Calibri</vt:lpstr>
      <vt:lpstr>Segoe UI</vt:lpstr>
      <vt:lpstr>Segoe UI Black</vt:lpstr>
      <vt:lpstr>Segoe UI Semibold</vt:lpstr>
      <vt:lpstr>System Font Regular</vt:lpstr>
      <vt:lpstr>Office Theme</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Sean Stack</dc:creator>
  <cp:lastModifiedBy>Sean Stack</cp:lastModifiedBy>
  <cp:revision>1</cp:revision>
  <dcterms:created xsi:type="dcterms:W3CDTF">2025-11-05T00:49:01Z</dcterms:created>
  <dcterms:modified xsi:type="dcterms:W3CDTF">2025-11-05T00:49:30Z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0x0101000175C0B61E77FB4794DB78E7976197F1</vt:lpwstr>
  </property>
</Properties>
</file>