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63" r:id="rId3"/>
    <p:sldId id="299" r:id="rId4"/>
    <p:sldId id="265" r:id="rId5"/>
    <p:sldId id="267" r:id="rId6"/>
    <p:sldId id="268" r:id="rId7"/>
    <p:sldId id="266"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F442B-1E85-42DE-AB20-0A9A3A38C419}" v="6" dt="2025-11-05T00:38:53.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ack" userId="90ad78f2-bd7c-4486-aa7b-60c179258bd2" providerId="ADAL" clId="{7DD5137D-762F-4AAE-B787-3F07ED828ACE}"/>
    <pc:docChg chg="addSld delSld modSld">
      <pc:chgData name="Sean Stack" userId="90ad78f2-bd7c-4486-aa7b-60c179258bd2" providerId="ADAL" clId="{7DD5137D-762F-4AAE-B787-3F07ED828ACE}" dt="2025-11-05T00:38:53.837" v="4"/>
      <pc:docMkLst>
        <pc:docMk/>
      </pc:docMkLst>
      <pc:sldChg chg="add del">
        <pc:chgData name="Sean Stack" userId="90ad78f2-bd7c-4486-aa7b-60c179258bd2" providerId="ADAL" clId="{7DD5137D-762F-4AAE-B787-3F07ED828ACE}" dt="2025-11-05T00:38:53.837" v="4"/>
        <pc:sldMkLst>
          <pc:docMk/>
          <pc:sldMk cId="1671749841" sldId="263"/>
        </pc:sldMkLst>
      </pc:sldChg>
      <pc:sldChg chg="add del">
        <pc:chgData name="Sean Stack" userId="90ad78f2-bd7c-4486-aa7b-60c179258bd2" providerId="ADAL" clId="{7DD5137D-762F-4AAE-B787-3F07ED828ACE}" dt="2025-11-05T00:38:53.837" v="4"/>
        <pc:sldMkLst>
          <pc:docMk/>
          <pc:sldMk cId="1364614465" sldId="265"/>
        </pc:sldMkLst>
      </pc:sldChg>
      <pc:sldChg chg="add del">
        <pc:chgData name="Sean Stack" userId="90ad78f2-bd7c-4486-aa7b-60c179258bd2" providerId="ADAL" clId="{7DD5137D-762F-4AAE-B787-3F07ED828ACE}" dt="2025-11-05T00:38:53.837" v="4"/>
        <pc:sldMkLst>
          <pc:docMk/>
          <pc:sldMk cId="118301667" sldId="266"/>
        </pc:sldMkLst>
      </pc:sldChg>
      <pc:sldChg chg="add del">
        <pc:chgData name="Sean Stack" userId="90ad78f2-bd7c-4486-aa7b-60c179258bd2" providerId="ADAL" clId="{7DD5137D-762F-4AAE-B787-3F07ED828ACE}" dt="2025-11-05T00:38:53.837" v="4"/>
        <pc:sldMkLst>
          <pc:docMk/>
          <pc:sldMk cId="4263493164" sldId="267"/>
        </pc:sldMkLst>
      </pc:sldChg>
      <pc:sldChg chg="add del">
        <pc:chgData name="Sean Stack" userId="90ad78f2-bd7c-4486-aa7b-60c179258bd2" providerId="ADAL" clId="{7DD5137D-762F-4AAE-B787-3F07ED828ACE}" dt="2025-11-05T00:38:53.837" v="4"/>
        <pc:sldMkLst>
          <pc:docMk/>
          <pc:sldMk cId="974583922" sldId="268"/>
        </pc:sldMkLst>
      </pc:sldChg>
      <pc:sldChg chg="add del">
        <pc:chgData name="Sean Stack" userId="90ad78f2-bd7c-4486-aa7b-60c179258bd2" providerId="ADAL" clId="{7DD5137D-762F-4AAE-B787-3F07ED828ACE}" dt="2025-11-05T00:38:53.837" v="4"/>
        <pc:sldMkLst>
          <pc:docMk/>
          <pc:sldMk cId="775054072"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B510A-2719-4E62-B481-AA48CB8D654D}" type="datetimeFigureOut">
              <a:rPr lang="en-NZ" smtClean="0"/>
              <a:t>5/11/2025</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9878D-B6E0-481C-A9E2-33804DBB8C72}" type="slidenum">
              <a:rPr lang="en-NZ" smtClean="0"/>
              <a:t>‹#›</a:t>
            </a:fld>
            <a:endParaRPr lang="en-NZ"/>
          </a:p>
        </p:txBody>
      </p:sp>
    </p:spTree>
    <p:extLst>
      <p:ext uri="{BB962C8B-B14F-4D97-AF65-F5344CB8AC3E}">
        <p14:creationId xmlns:p14="http://schemas.microsoft.com/office/powerpoint/2010/main" val="182154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021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288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800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B627-83E3-0C3C-1C56-36DD99E7C9C5}"/>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NZ"/>
          </a:p>
        </p:txBody>
      </p:sp>
      <p:sp>
        <p:nvSpPr>
          <p:cNvPr id="3" name="Subtitle 2">
            <a:extLst>
              <a:ext uri="{FF2B5EF4-FFF2-40B4-BE49-F238E27FC236}">
                <a16:creationId xmlns:a16="http://schemas.microsoft.com/office/drawing/2014/main" id="{93B8A4E1-E9B0-1816-B670-7681C63607D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506EF6E-DF40-5DC0-CABB-383AA2623793}"/>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1DAEA538-3961-90D8-AC20-513B7F3B566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DF2BBDE-7A1A-E6C7-E0E8-B434EC576D15}"/>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121973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3F4E-D47C-9CF5-3377-ED786009988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262FEBE-085F-5047-08AF-B25192E788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E214B3-5F1A-00F9-58E0-126ADE2B58B5}"/>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F5588D58-772E-AE9D-121D-7647AF2B956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5F08A60-E80E-D552-3D93-A7E036E38EE6}"/>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40142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3C688-42C4-E801-26E9-119CB8DE2948}"/>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F201C12-65F7-F251-7E11-A920A6B1873C}"/>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D2F484D-0545-4C0A-ACD6-B7A5A6F6950C}"/>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BA96AE34-1CCD-6DE5-21D5-856464B7EE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5180C40-0121-5781-A92C-C8F23A96602E}"/>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41013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cxnSp>
        <p:nvCxnSpPr>
          <p:cNvPr id="12" name="Straight Connector 11">
            <a:extLst>
              <a:ext uri="{FF2B5EF4-FFF2-40B4-BE49-F238E27FC236}">
                <a16:creationId xmlns:a16="http://schemas.microsoft.com/office/drawing/2014/main" id="{12658037-5264-5826-93EB-7929AEA16688}"/>
              </a:ext>
            </a:extLst>
          </p:cNvPr>
          <p:cNvCxnSpPr>
            <a:cxnSpLocks/>
          </p:cNvCxnSpPr>
          <p:nvPr userDrawn="1"/>
        </p:nvCxnSpPr>
        <p:spPr>
          <a:xfrm>
            <a:off x="381000" y="1021810"/>
            <a:ext cx="9180513" cy="0"/>
          </a:xfrm>
          <a:prstGeom prst="line">
            <a:avLst/>
          </a:prstGeom>
          <a:ln w="12700">
            <a:solidFill>
              <a:srgbClr val="10273C"/>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2632657802"/>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 no lin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3914443444"/>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2487097223"/>
      </p:ext>
    </p:extLst>
  </p:cSld>
  <p:clrMapOvr>
    <a:masterClrMapping/>
  </p:clrMapOvr>
  <p:extLst>
    <p:ext uri="{DCECCB84-F9BA-43D5-87BE-67443E8EF086}">
      <p15:sldGuideLst xmlns:p15="http://schemas.microsoft.com/office/powerpoint/2012/main">
        <p15:guide id="1" orient="horz" pos="890">
          <p15:clr>
            <a:srgbClr val="FBAE40"/>
          </p15:clr>
        </p15:guide>
        <p15:guide id="2" pos="2258">
          <p15:clr>
            <a:srgbClr val="FBAE40"/>
          </p15:clr>
        </p15:guide>
        <p15:guide id="3" pos="42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F201ABD-2554-C381-E15E-D8F914CBDA1C}"/>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1" name="Footer Placeholder 4">
            <a:extLst>
              <a:ext uri="{FF2B5EF4-FFF2-40B4-BE49-F238E27FC236}">
                <a16:creationId xmlns:a16="http://schemas.microsoft.com/office/drawing/2014/main" id="{6617E864-9C8E-CD0D-B74E-2CBB6B473BB5}"/>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Tree>
    <p:extLst>
      <p:ext uri="{BB962C8B-B14F-4D97-AF65-F5344CB8AC3E}">
        <p14:creationId xmlns:p14="http://schemas.microsoft.com/office/powerpoint/2010/main" val="1889970185"/>
      </p:ext>
    </p:extLst>
  </p:cSld>
  <p:clrMapOvr>
    <a:masterClrMapping/>
  </p:clrMapOvr>
  <p:extLst>
    <p:ext uri="{DCECCB84-F9BA-43D5-87BE-67443E8EF086}">
      <p15:sldGuideLst xmlns:p15="http://schemas.microsoft.com/office/powerpoint/2012/main">
        <p15:guide id="1"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A4B3-E50E-8F47-028A-F76334891A1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0936C2D-A466-92A5-A2DC-A40D5FD5CB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BFCF9D9-097E-B0DA-E396-21E5BEC76595}"/>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559C7DDD-79D3-C5E1-002E-7C0105D560E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9C4E1D-3544-C38E-8E78-67C28BB374C4}"/>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322768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0C97-6343-75F7-80D3-3DF46979E16C}"/>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A2FF737-B7E6-3A32-465C-2D7BCDD15E99}"/>
              </a:ext>
            </a:extLst>
          </p:cNvPr>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7CE54-C746-30D0-B92B-CF282CC595D2}"/>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6040E6AB-8536-D454-BAF2-8EBA9D74F01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078E7A1-9463-1539-F4C7-4797321B7A8F}"/>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131065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F651-4A2C-11B1-E8E9-8FFF459328B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3488E77-8032-B124-3389-CFFD95803CA7}"/>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837636-428F-5461-CE5D-3E08739444C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D0B426C-E817-A4D3-7E85-7136D38FFC78}"/>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6" name="Footer Placeholder 5">
            <a:extLst>
              <a:ext uri="{FF2B5EF4-FFF2-40B4-BE49-F238E27FC236}">
                <a16:creationId xmlns:a16="http://schemas.microsoft.com/office/drawing/2014/main" id="{75592CED-E7C8-DFAE-E248-4FE02A15812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E02BC97-7F54-BE5D-2E19-CECA3555EE06}"/>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79908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F104-ADF5-0F24-C69C-F35884429B2B}"/>
              </a:ext>
            </a:extLst>
          </p:cNvPr>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6DBE0FB-7C14-E863-6124-82EF2974F9B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851DC2BD-4AF5-F84A-1486-5A293D978B1D}"/>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1B3C516-900D-AE3D-97B1-23F9C5F667A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25E56-A5C8-1135-A2FB-0966A120A988}"/>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4DB23CE-D955-AA11-BDB7-D6913EE510BF}"/>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8" name="Footer Placeholder 7">
            <a:extLst>
              <a:ext uri="{FF2B5EF4-FFF2-40B4-BE49-F238E27FC236}">
                <a16:creationId xmlns:a16="http://schemas.microsoft.com/office/drawing/2014/main" id="{3752D48C-1DEB-3E2A-E7FA-C00FA9DF019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E5D69C1-A66F-BB88-C4F6-276BFA955BE1}"/>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166648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A2FB-A9B5-52D0-004E-52AC2BD636D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B9DE9EC-E9CB-765F-63E4-24F4774323B9}"/>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4" name="Footer Placeholder 3">
            <a:extLst>
              <a:ext uri="{FF2B5EF4-FFF2-40B4-BE49-F238E27FC236}">
                <a16:creationId xmlns:a16="http://schemas.microsoft.com/office/drawing/2014/main" id="{C621F856-E5F4-D083-DE41-6E79D473367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9AA4F6D-4F9A-3257-B5E2-A5FAC532AB47}"/>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169670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10087-F966-A2A7-DD9E-4AC111DDE464}"/>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3" name="Footer Placeholder 2">
            <a:extLst>
              <a:ext uri="{FF2B5EF4-FFF2-40B4-BE49-F238E27FC236}">
                <a16:creationId xmlns:a16="http://schemas.microsoft.com/office/drawing/2014/main" id="{0CA58DF2-CFBB-E2DC-157E-91CAE9AC724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2CA2E9-8FC2-609D-4105-9A4D82FB50A0}"/>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51235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5F2A-231E-86AB-6898-FB469F7C4F50}"/>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EA0B128-867D-6FCD-251D-0922823B8F02}"/>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1A35AF2-0898-4BE1-6FEC-65F27071003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8C235993-BFA5-4732-3171-064AEF565CB9}"/>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6" name="Footer Placeholder 5">
            <a:extLst>
              <a:ext uri="{FF2B5EF4-FFF2-40B4-BE49-F238E27FC236}">
                <a16:creationId xmlns:a16="http://schemas.microsoft.com/office/drawing/2014/main" id="{E8578F0F-4919-0CA0-F9DC-C4170C56215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63E53E3-620C-2328-1592-770F83484DC3}"/>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217767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4133-5D4C-FE16-C4E3-B8126DD03D4C}"/>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EF658DA-B8A5-E4B9-6657-4367D42E32E7}"/>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NZ"/>
          </a:p>
        </p:txBody>
      </p:sp>
      <p:sp>
        <p:nvSpPr>
          <p:cNvPr id="4" name="Text Placeholder 3">
            <a:extLst>
              <a:ext uri="{FF2B5EF4-FFF2-40B4-BE49-F238E27FC236}">
                <a16:creationId xmlns:a16="http://schemas.microsoft.com/office/drawing/2014/main" id="{E8677F72-539D-E465-BE23-25342383254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4EB32E89-97EA-3723-F741-C03DE3FD2953}"/>
              </a:ext>
            </a:extLst>
          </p:cNvPr>
          <p:cNvSpPr>
            <a:spLocks noGrp="1"/>
          </p:cNvSpPr>
          <p:nvPr>
            <p:ph type="dt" sz="half" idx="10"/>
          </p:nvPr>
        </p:nvSpPr>
        <p:spPr/>
        <p:txBody>
          <a:bodyPr/>
          <a:lstStyle/>
          <a:p>
            <a:fld id="{642D597D-8C05-40D6-A960-652B349B248B}" type="datetimeFigureOut">
              <a:rPr lang="en-NZ" smtClean="0"/>
              <a:t>5/11/2025</a:t>
            </a:fld>
            <a:endParaRPr lang="en-NZ"/>
          </a:p>
        </p:txBody>
      </p:sp>
      <p:sp>
        <p:nvSpPr>
          <p:cNvPr id="6" name="Footer Placeholder 5">
            <a:extLst>
              <a:ext uri="{FF2B5EF4-FFF2-40B4-BE49-F238E27FC236}">
                <a16:creationId xmlns:a16="http://schemas.microsoft.com/office/drawing/2014/main" id="{87ED6920-4665-74E1-7381-51C95184504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49D6DDD-868B-E9E8-5F5E-883AA8C202EA}"/>
              </a:ext>
            </a:extLst>
          </p:cNvPr>
          <p:cNvSpPr>
            <a:spLocks noGrp="1"/>
          </p:cNvSpPr>
          <p:nvPr>
            <p:ph type="sldNum" sz="quarter" idx="12"/>
          </p:nvPr>
        </p:nvSpPr>
        <p:spPr/>
        <p:txBody>
          <a:bodyPr/>
          <a:lstStyle/>
          <a:p>
            <a:fld id="{BEC6EC48-19A6-49BF-A4C9-3D49C0AFCA42}" type="slidenum">
              <a:rPr lang="en-NZ" smtClean="0"/>
              <a:t>‹#›</a:t>
            </a:fld>
            <a:endParaRPr lang="en-NZ"/>
          </a:p>
        </p:txBody>
      </p:sp>
    </p:spTree>
    <p:extLst>
      <p:ext uri="{BB962C8B-B14F-4D97-AF65-F5344CB8AC3E}">
        <p14:creationId xmlns:p14="http://schemas.microsoft.com/office/powerpoint/2010/main" val="246753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D0A58-2826-FC3A-8450-CAC6AFD51C79}"/>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5DAF21A-BA57-CF3A-F555-2748AAD5DF6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8E42E3-C1A0-ED6F-D5AF-FD00B6B08441}"/>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642D597D-8C05-40D6-A960-652B349B248B}" type="datetimeFigureOut">
              <a:rPr lang="en-NZ" smtClean="0"/>
              <a:t>5/11/2025</a:t>
            </a:fld>
            <a:endParaRPr lang="en-NZ"/>
          </a:p>
        </p:txBody>
      </p:sp>
      <p:sp>
        <p:nvSpPr>
          <p:cNvPr id="5" name="Footer Placeholder 4">
            <a:extLst>
              <a:ext uri="{FF2B5EF4-FFF2-40B4-BE49-F238E27FC236}">
                <a16:creationId xmlns:a16="http://schemas.microsoft.com/office/drawing/2014/main" id="{9ACBA861-EA5C-96CC-9C9A-2621A4023BC2}"/>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2EF06E88-6A52-8074-83E6-4B087D9CFB00}"/>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BEC6EC48-19A6-49BF-A4C9-3D49C0AFCA42}" type="slidenum">
              <a:rPr lang="en-NZ" smtClean="0"/>
              <a:t>‹#›</a:t>
            </a:fld>
            <a:endParaRPr lang="en-NZ"/>
          </a:p>
        </p:txBody>
      </p:sp>
    </p:spTree>
    <p:extLst>
      <p:ext uri="{BB962C8B-B14F-4D97-AF65-F5344CB8AC3E}">
        <p14:creationId xmlns:p14="http://schemas.microsoft.com/office/powerpoint/2010/main" val="3203354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6" name="Slide Number Placeholder 5"/>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3909138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346">
          <p15:clr>
            <a:srgbClr val="F26B43"/>
          </p15:clr>
        </p15:guide>
        <p15:guide id="3" orient="horz" pos="4088">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wearing hard hats&#10;&#10;AI-generated content may be incorrect.">
            <a:extLst>
              <a:ext uri="{FF2B5EF4-FFF2-40B4-BE49-F238E27FC236}">
                <a16:creationId xmlns:a16="http://schemas.microsoft.com/office/drawing/2014/main" id="{B4C7993C-C63B-BFBD-442F-966E771E6A37}"/>
              </a:ext>
            </a:extLst>
          </p:cNvPr>
          <p:cNvPicPr>
            <a:picLocks noChangeAspect="1"/>
          </p:cNvPicPr>
          <p:nvPr/>
        </p:nvPicPr>
        <p:blipFill>
          <a:blip r:embed="rId3"/>
          <a:stretch>
            <a:fillRect/>
          </a:stretch>
        </p:blipFill>
        <p:spPr>
          <a:xfrm>
            <a:off x="-1" y="0"/>
            <a:ext cx="9906001" cy="6858000"/>
          </a:xfrm>
          <a:prstGeom prst="rect">
            <a:avLst/>
          </a:prstGeom>
        </p:spPr>
      </p:pic>
      <p:sp>
        <p:nvSpPr>
          <p:cNvPr id="14" name="TextBox 13">
            <a:extLst>
              <a:ext uri="{FF2B5EF4-FFF2-40B4-BE49-F238E27FC236}">
                <a16:creationId xmlns:a16="http://schemas.microsoft.com/office/drawing/2014/main" id="{1E7B0F50-400B-D8B5-DD77-91308BC96C61}"/>
              </a:ext>
            </a:extLst>
          </p:cNvPr>
          <p:cNvSpPr txBox="1"/>
          <p:nvPr/>
        </p:nvSpPr>
        <p:spPr>
          <a:xfrm>
            <a:off x="6346132" y="2932631"/>
            <a:ext cx="3241040" cy="1041311"/>
          </a:xfrm>
          <a:prstGeom prst="rect">
            <a:avLst/>
          </a:prstGeom>
          <a:noFill/>
        </p:spPr>
        <p:txBody>
          <a:bodyPr wrap="square" lIns="288000">
            <a:spAutoFit/>
          </a:bodyPr>
          <a:lstStyle/>
          <a:p>
            <a:pPr marL="0" marR="0" lvl="0" indent="0" algn="l" defTabSz="457200" rtl="0" eaLnBrk="1" fontAlgn="auto" latinLnBrk="0" hangingPunct="1">
              <a:lnSpc>
                <a:spcPts val="3720"/>
              </a:lnSpc>
              <a:spcBef>
                <a:spcPts val="0"/>
              </a:spcBef>
              <a:spcAft>
                <a:spcPts val="0"/>
              </a:spcAft>
              <a:buClrTx/>
              <a:buSzTx/>
              <a:buFontTx/>
              <a:buNone/>
              <a:tabLst/>
              <a:defRPr/>
            </a:pPr>
            <a: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Recruitment </a:t>
            </a:r>
            <a:b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br>
            <a: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Framework</a:t>
            </a:r>
          </a:p>
        </p:txBody>
      </p:sp>
      <p:pic>
        <p:nvPicPr>
          <p:cNvPr id="6" name="Graphic 5">
            <a:extLst>
              <a:ext uri="{FF2B5EF4-FFF2-40B4-BE49-F238E27FC236}">
                <a16:creationId xmlns:a16="http://schemas.microsoft.com/office/drawing/2014/main" id="{F94B07F9-C8B8-1B37-90C0-8E9818828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7975" y="2305050"/>
            <a:ext cx="540000" cy="540000"/>
          </a:xfrm>
          <a:prstGeom prst="rect">
            <a:avLst/>
          </a:prstGeom>
        </p:spPr>
      </p:pic>
    </p:spTree>
    <p:extLst>
      <p:ext uri="{BB962C8B-B14F-4D97-AF65-F5344CB8AC3E}">
        <p14:creationId xmlns:p14="http://schemas.microsoft.com/office/powerpoint/2010/main" val="167174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926760-D4C7-6072-A22B-E331A30BEAF5}"/>
              </a:ext>
            </a:extLst>
          </p:cNvPr>
          <p:cNvSpPr/>
          <p:nvPr/>
        </p:nvSpPr>
        <p:spPr>
          <a:xfrm>
            <a:off x="0" y="0"/>
            <a:ext cx="3189288" cy="6858000"/>
          </a:xfrm>
          <a:prstGeom prst="rect">
            <a:avLst/>
          </a:prstGeom>
          <a:solidFill>
            <a:srgbClr val="102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42">
            <a:extLst>
              <a:ext uri="{FF2B5EF4-FFF2-40B4-BE49-F238E27FC236}">
                <a16:creationId xmlns:a16="http://schemas.microsoft.com/office/drawing/2014/main" id="{B1BB1DB6-94C6-FB2A-4F11-8DABFDC13281}"/>
              </a:ext>
            </a:extLst>
          </p:cNvPr>
          <p:cNvSpPr/>
          <p:nvPr/>
        </p:nvSpPr>
        <p:spPr>
          <a:xfrm>
            <a:off x="6726239" y="3550626"/>
            <a:ext cx="2455200" cy="830874"/>
          </a:xfrm>
          <a:prstGeom prst="roundRect">
            <a:avLst>
              <a:gd name="adj" fmla="val 0"/>
            </a:avLst>
          </a:prstGeom>
          <a:solidFill>
            <a:srgbClr val="10273C">
              <a:alpha val="9804"/>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55" name="Rectangle: Rounded Corners 42">
            <a:extLst>
              <a:ext uri="{FF2B5EF4-FFF2-40B4-BE49-F238E27FC236}">
                <a16:creationId xmlns:a16="http://schemas.microsoft.com/office/drawing/2014/main" id="{268EAFCF-D82D-BB86-5379-B181EEB6A123}"/>
              </a:ext>
            </a:extLst>
          </p:cNvPr>
          <p:cNvSpPr/>
          <p:nvPr/>
        </p:nvSpPr>
        <p:spPr>
          <a:xfrm>
            <a:off x="3602745" y="3869985"/>
            <a:ext cx="2455200" cy="844890"/>
          </a:xfrm>
          <a:prstGeom prst="roundRect">
            <a:avLst>
              <a:gd name="adj" fmla="val 0"/>
            </a:avLst>
          </a:prstGeom>
          <a:solidFill>
            <a:srgbClr val="10273C">
              <a:alpha val="9804"/>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2" name="Footer Placeholder 1">
            <a:extLst>
              <a:ext uri="{FF2B5EF4-FFF2-40B4-BE49-F238E27FC236}">
                <a16:creationId xmlns:a16="http://schemas.microsoft.com/office/drawing/2014/main" id="{89592FD2-1801-B9E2-6870-EBE19BFB3BD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C190C8F1-8C52-7D3B-EACA-D4D585A8BD1B}"/>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B6F5DFC3-7C68-4A63-68C1-669811B6D4C2}"/>
              </a:ext>
            </a:extLst>
          </p:cNvPr>
          <p:cNvSpPr txBox="1"/>
          <p:nvPr/>
        </p:nvSpPr>
        <p:spPr>
          <a:xfrm>
            <a:off x="381000" y="2481675"/>
            <a:ext cx="2667000" cy="3808607"/>
          </a:xfrm>
          <a:prstGeom prst="rect">
            <a:avLst/>
          </a:prstGeom>
          <a:noFill/>
        </p:spPr>
        <p:txBody>
          <a:bodyPr wrap="square" lIns="0" tIns="0" rIns="0" bIns="0" rtlCol="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Recruitment Framework gives businesses a structured, consistent </a:t>
            </a:r>
            <a:br>
              <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way to assess candidates applying for labouring roles that may lead into apprenticeships. It ensures that decisions are based not only on availability but also on the potential, behaviours, and fit that make a successful apprentice.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Recruitment Framework helps employers to:</a:t>
            </a:r>
          </a:p>
          <a:p>
            <a:pPr marL="171450" marR="0" lvl="0" indent="-171450" algn="l" defTabSz="457200" rtl="0" eaLnBrk="1" fontAlgn="auto" latinLnBrk="0" hangingPunct="1">
              <a:lnSpc>
                <a:spcPts val="1300"/>
              </a:lnSpc>
              <a:spcBef>
                <a:spcPts val="0"/>
              </a:spcBef>
              <a:spcAft>
                <a:spcPts val="600"/>
              </a:spcAft>
              <a:buClr>
                <a:prstClr val="white"/>
              </a:buClr>
              <a:buSzPct val="90000"/>
              <a:buFont typeface="System Font Regular"/>
              <a:buChar char="►"/>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identify candidates with the right foundation to succeed in the Confirm Stage</a:t>
            </a:r>
          </a:p>
          <a:p>
            <a:pPr marL="171450" marR="0" lvl="0" indent="-171450" algn="l" defTabSz="457200" rtl="0" eaLnBrk="1" fontAlgn="auto" latinLnBrk="0" hangingPunct="1">
              <a:lnSpc>
                <a:spcPts val="1300"/>
              </a:lnSpc>
              <a:spcBef>
                <a:spcPts val="0"/>
              </a:spcBef>
              <a:spcAft>
                <a:spcPts val="600"/>
              </a:spcAft>
              <a:buClr>
                <a:prstClr val="white"/>
              </a:buClr>
              <a:buSzPct val="90000"/>
              <a:buFont typeface="System Font Regular"/>
              <a:buChar char="►"/>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use transparent criteria to make interview decisions</a:t>
            </a:r>
          </a:p>
          <a:p>
            <a:pPr marL="171450" marR="0" lvl="0" indent="-171450" algn="l" defTabSz="457200" rtl="0" eaLnBrk="1" fontAlgn="auto" latinLnBrk="0" hangingPunct="1">
              <a:lnSpc>
                <a:spcPts val="1300"/>
              </a:lnSpc>
              <a:spcBef>
                <a:spcPts val="0"/>
              </a:spcBef>
              <a:spcAft>
                <a:spcPts val="600"/>
              </a:spcAft>
              <a:buClr>
                <a:prstClr val="white"/>
              </a:buClr>
              <a:buSzPct val="90000"/>
              <a:buFont typeface="System Font Regular"/>
              <a:buChar char="►"/>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reduce turnover by hiring people who will </a:t>
            </a:r>
            <a:b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fit into the business and stay</a:t>
            </a:r>
          </a:p>
          <a:p>
            <a:pPr marL="171450" marR="0" lvl="0" indent="-171450" algn="l" defTabSz="457200" rtl="0" eaLnBrk="1" fontAlgn="auto" latinLnBrk="0" hangingPunct="1">
              <a:lnSpc>
                <a:spcPts val="1300"/>
              </a:lnSpc>
              <a:spcBef>
                <a:spcPts val="0"/>
              </a:spcBef>
              <a:spcAft>
                <a:spcPts val="600"/>
              </a:spcAft>
              <a:buClr>
                <a:prstClr val="white"/>
              </a:buClr>
              <a:buSzPct val="90000"/>
              <a:buFont typeface="System Font Regular"/>
              <a:buChar char="►"/>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build a pipeline of apprentices who are motivated and aligned with company values.</a:t>
            </a:r>
          </a:p>
          <a:p>
            <a:pPr marL="0" marR="0" lvl="0" indent="0" algn="l" defTabSz="457200" rtl="0" eaLnBrk="1" fontAlgn="auto" latinLnBrk="0" hangingPunct="1">
              <a:lnSpc>
                <a:spcPts val="1350"/>
              </a:lnSpc>
              <a:spcBef>
                <a:spcPts val="0"/>
              </a:spcBef>
              <a:spcAft>
                <a:spcPts val="1200"/>
              </a:spcAft>
              <a:buClrTx/>
              <a:buSzTx/>
              <a:buFontTx/>
              <a:buNone/>
              <a:tabLst/>
              <a:defRPr/>
            </a:pPr>
            <a:endPar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4361D75D-BAA8-5042-F729-E01C5DFA2136}"/>
              </a:ext>
            </a:extLst>
          </p:cNvPr>
          <p:cNvSpPr txBox="1"/>
          <p:nvPr/>
        </p:nvSpPr>
        <p:spPr>
          <a:xfrm>
            <a:off x="381000" y="1910064"/>
            <a:ext cx="2384502" cy="4308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E2E228"/>
                </a:solidFill>
                <a:effectLst/>
                <a:uLnTx/>
                <a:uFillTx/>
                <a:latin typeface="Segoe UI Black" panose="020B0502040204020203" pitchFamily="34" charset="0"/>
                <a:ea typeface="+mn-ea"/>
                <a:cs typeface="Segoe UI Black" panose="020B0502040204020203" pitchFamily="34" charset="0"/>
              </a:rPr>
              <a:t>Purpose of the Recruitment Framework</a:t>
            </a:r>
          </a:p>
        </p:txBody>
      </p:sp>
      <p:sp>
        <p:nvSpPr>
          <p:cNvPr id="16" name="TextBox 15">
            <a:extLst>
              <a:ext uri="{FF2B5EF4-FFF2-40B4-BE49-F238E27FC236}">
                <a16:creationId xmlns:a16="http://schemas.microsoft.com/office/drawing/2014/main" id="{E0885CA4-A2AF-5291-20A8-86234272A496}"/>
              </a:ext>
            </a:extLst>
          </p:cNvPr>
          <p:cNvSpPr txBox="1"/>
          <p:nvPr/>
        </p:nvSpPr>
        <p:spPr>
          <a:xfrm>
            <a:off x="381001" y="549275"/>
            <a:ext cx="2667000" cy="1192634"/>
          </a:xfrm>
          <a:prstGeom prst="rect">
            <a:avLst/>
          </a:prstGeom>
          <a:noFill/>
        </p:spPr>
        <p:txBody>
          <a:bodyPr wrap="square" lIns="0" tIns="0" rIns="0" bIns="0" rtlCol="0">
            <a:spAutoFit/>
          </a:bodyPr>
          <a:lstStyle/>
          <a:p>
            <a:pPr marL="0" marR="0" lvl="0" indent="0" algn="l" defTabSz="457200" rtl="0" eaLnBrk="1" fontAlgn="auto" latinLnBrk="0" hangingPunct="1">
              <a:lnSpc>
                <a:spcPts val="3060"/>
              </a:lnSpc>
              <a:spcBef>
                <a:spcPts val="0"/>
              </a:spcBef>
              <a:spcAft>
                <a:spcPts val="0"/>
              </a:spcAft>
              <a:buClrTx/>
              <a:buSzTx/>
              <a:buFontTx/>
              <a:buNone/>
              <a:tabLst/>
              <a:defRPr/>
            </a:pPr>
            <a: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Recruitment </a:t>
            </a:r>
            <a:r>
              <a:rPr kumimoji="0" lang="en-US" sz="28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Framework </a:t>
            </a:r>
            <a:r>
              <a:rPr kumimoji="0" lang="en-US" sz="2800" b="1" i="1"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How-to guide</a:t>
            </a:r>
          </a:p>
        </p:txBody>
      </p:sp>
      <p:sp>
        <p:nvSpPr>
          <p:cNvPr id="54" name="TextBox 53">
            <a:extLst>
              <a:ext uri="{FF2B5EF4-FFF2-40B4-BE49-F238E27FC236}">
                <a16:creationId xmlns:a16="http://schemas.microsoft.com/office/drawing/2014/main" id="{C8E2BC69-35DB-D931-B011-E92C819D52AB}"/>
              </a:ext>
            </a:extLst>
          </p:cNvPr>
          <p:cNvSpPr txBox="1"/>
          <p:nvPr/>
        </p:nvSpPr>
        <p:spPr>
          <a:xfrm>
            <a:off x="6726240" y="2085803"/>
            <a:ext cx="2455200" cy="2076615"/>
          </a:xfrm>
          <a:prstGeom prst="rect">
            <a:avLst/>
          </a:prstGeom>
          <a:noFill/>
        </p:spPr>
        <p:txBody>
          <a:bodyPr wrap="square" lIns="0" tIns="0" rIns="0" bIns="0" numCol="1" rtlCol="0">
            <a:noAutofit/>
          </a:bodyPr>
          <a:lstStyle/>
          <a:p>
            <a:pPr marL="542925" marR="0" lvl="0" indent="0" algn="l" defTabSz="457200" rtl="0" eaLnBrk="1" fontAlgn="auto" latinLnBrk="0" hangingPunct="1">
              <a:lnSpc>
                <a:spcPts val="1300"/>
              </a:lnSpc>
              <a:spcBef>
                <a:spcPts val="0"/>
              </a:spcBef>
              <a:spcAft>
                <a:spcPts val="600"/>
              </a:spcAft>
              <a:buClr>
                <a:srgbClr val="10273C"/>
              </a:buClr>
              <a:buSzPct val="90000"/>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Fit criteria </a:t>
            </a:r>
            <a:b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(Cultural &amp; Personal Fit):</a:t>
            </a:r>
          </a:p>
          <a:p>
            <a:pPr marL="0" marR="0" lvl="0" indent="0" algn="l" defTabSz="457200" rtl="0" eaLnBrk="1" fontAlgn="auto" latinLnBrk="0" hangingPunct="1">
              <a:lnSpc>
                <a:spcPts val="1300"/>
              </a:lnSpc>
              <a:spcBef>
                <a:spcPts val="0"/>
              </a:spcBef>
              <a:spcAft>
                <a:spcPts val="1200"/>
              </a:spcAft>
              <a:buClr>
                <a:srgbClr val="10273C"/>
              </a:buClr>
              <a:buSzPct val="90000"/>
              <a:buFontTx/>
              <a:buNone/>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These criteria focus on the person behind the CV, their background, hobbies, personality, values, and future goals. They are assessed through open-ended prompts that help you get to know the candidate as a whole person.</a:t>
            </a:r>
          </a:p>
          <a:p>
            <a:pPr marL="266700" marR="0" lvl="2" indent="0" algn="l" defTabSz="457200" rtl="0" eaLnBrk="1" fontAlgn="auto" latinLnBrk="0" hangingPunct="1">
              <a:lnSpc>
                <a:spcPts val="1300"/>
              </a:lnSpc>
              <a:spcBef>
                <a:spcPts val="0"/>
              </a:spcBef>
              <a:spcAft>
                <a:spcPts val="1200"/>
              </a:spcAft>
              <a:buClrTx/>
              <a:buSzTx/>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Purpose:</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To check if the candidate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will fit with your team, share your values, and thrive in your business environment.</a:t>
            </a:r>
          </a:p>
        </p:txBody>
      </p:sp>
      <p:sp>
        <p:nvSpPr>
          <p:cNvPr id="72" name="TextBox 71">
            <a:extLst>
              <a:ext uri="{FF2B5EF4-FFF2-40B4-BE49-F238E27FC236}">
                <a16:creationId xmlns:a16="http://schemas.microsoft.com/office/drawing/2014/main" id="{9F0B4134-AA79-3DF3-643A-6CF55137AD23}"/>
              </a:ext>
            </a:extLst>
          </p:cNvPr>
          <p:cNvSpPr txBox="1"/>
          <p:nvPr/>
        </p:nvSpPr>
        <p:spPr>
          <a:xfrm>
            <a:off x="3602746" y="2085804"/>
            <a:ext cx="2456092" cy="2552174"/>
          </a:xfrm>
          <a:prstGeom prst="rect">
            <a:avLst/>
          </a:prstGeom>
          <a:noFill/>
        </p:spPr>
        <p:txBody>
          <a:bodyPr wrap="square" lIns="0" tIns="0" rIns="0" bIns="0">
            <a:spAutoFit/>
          </a:bodyPr>
          <a:lstStyle/>
          <a:p>
            <a:pPr marL="542925" marR="0" lvl="0" indent="0" algn="l" defTabSz="457200" rtl="0" eaLnBrk="1" fontAlgn="auto" latinLnBrk="0" hangingPunct="1">
              <a:lnSpc>
                <a:spcPts val="1300"/>
              </a:lnSpc>
              <a:spcBef>
                <a:spcPts val="0"/>
              </a:spcBef>
              <a:spcAft>
                <a:spcPts val="600"/>
              </a:spcAft>
              <a:buClr>
                <a:srgbClr val="10273C"/>
              </a:buClr>
              <a:buSzPct val="90000"/>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Recruitment criteria (Capabilities &amp; Behaviours):</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p>
          <a:p>
            <a:pPr marL="0" marR="0" lvl="0" indent="0" algn="l" defTabSz="457200" rtl="0" eaLnBrk="1" fontAlgn="auto" latinLnBrk="0" hangingPunct="1">
              <a:lnSpc>
                <a:spcPts val="1300"/>
              </a:lnSpc>
              <a:spcBef>
                <a:spcPts val="0"/>
              </a:spcBef>
              <a:spcAft>
                <a:spcPts val="1200"/>
              </a:spcAft>
              <a:buClr>
                <a:srgbClr val="10273C"/>
              </a:buClr>
              <a:buSzPct val="90000"/>
              <a:buFontTx/>
              <a:buNone/>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These criteria focus on the qualities that predict apprenticeship success, their work ethic, reliability, safety mindset, motivation, initiative, problem-solving, communication, teamwork, and attitude. They are assessed through structured interview prompts that ask candidates to provide real examples from their past experience.</a:t>
            </a:r>
          </a:p>
          <a:p>
            <a:pPr marL="266700" marR="0" lvl="0" indent="0" algn="l" defTabSz="457200" rtl="0" eaLnBrk="1" fontAlgn="auto" latinLnBrk="0" hangingPunct="1">
              <a:lnSpc>
                <a:spcPts val="1300"/>
              </a:lnSpc>
              <a:spcBef>
                <a:spcPts val="0"/>
              </a:spcBef>
              <a:spcAft>
                <a:spcPts val="1200"/>
              </a:spcAft>
              <a:buClr>
                <a:srgbClr val="10273C"/>
              </a:buClr>
              <a:buSzPct val="90000"/>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Purpose: </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To check if the candidate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has the behaviours and mindset to succeed in the trade and apprenticeship.</a:t>
            </a:r>
          </a:p>
        </p:txBody>
      </p:sp>
      <p:sp>
        <p:nvSpPr>
          <p:cNvPr id="4" name="TextBox 3">
            <a:extLst>
              <a:ext uri="{FF2B5EF4-FFF2-40B4-BE49-F238E27FC236}">
                <a16:creationId xmlns:a16="http://schemas.microsoft.com/office/drawing/2014/main" id="{A3AE48A8-5133-11B2-A8A9-DD029D7AE67A}"/>
              </a:ext>
            </a:extLst>
          </p:cNvPr>
          <p:cNvSpPr txBox="1"/>
          <p:nvPr/>
        </p:nvSpPr>
        <p:spPr>
          <a:xfrm>
            <a:off x="3562578" y="985099"/>
            <a:ext cx="5962421" cy="410562"/>
          </a:xfrm>
          <a:prstGeom prst="rect">
            <a:avLst/>
          </a:prstGeom>
          <a:noFill/>
        </p:spPr>
        <p:txBody>
          <a:bodyPr wrap="square" lIns="0" tIns="0" rIns="0" bIns="0">
            <a:spAutoFit/>
          </a:bodyPr>
          <a:lstStyle/>
          <a:p>
            <a:pPr marL="0" marR="0" lvl="0" indent="0" algn="l" defTabSz="457200" rtl="0" eaLnBrk="1" fontAlgn="auto" latinLnBrk="0" hangingPunct="1">
              <a:lnSpc>
                <a:spcPts val="1350"/>
              </a:lnSpc>
              <a:spcBef>
                <a:spcPts val="600"/>
              </a:spcBef>
              <a:spcAft>
                <a:spcPts val="6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The two components of the framework</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The Recruitment Framework is made up of two complementary components.</a:t>
            </a:r>
          </a:p>
        </p:txBody>
      </p:sp>
      <p:cxnSp>
        <p:nvCxnSpPr>
          <p:cNvPr id="14" name="Straight Connector 13">
            <a:extLst>
              <a:ext uri="{FF2B5EF4-FFF2-40B4-BE49-F238E27FC236}">
                <a16:creationId xmlns:a16="http://schemas.microsoft.com/office/drawing/2014/main" id="{97FC8FE4-02DB-DD28-4FC3-C2479368F414}"/>
              </a:ext>
            </a:extLst>
          </p:cNvPr>
          <p:cNvCxnSpPr>
            <a:cxnSpLocks/>
          </p:cNvCxnSpPr>
          <p:nvPr/>
        </p:nvCxnSpPr>
        <p:spPr>
          <a:xfrm>
            <a:off x="3612271" y="1982739"/>
            <a:ext cx="2455200" cy="0"/>
          </a:xfrm>
          <a:prstGeom prst="line">
            <a:avLst/>
          </a:prstGeom>
          <a:ln w="12700">
            <a:solidFill>
              <a:srgbClr val="10273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4C16DD-5BF0-9845-9444-D4B5BD805FE5}"/>
              </a:ext>
            </a:extLst>
          </p:cNvPr>
          <p:cNvCxnSpPr>
            <a:cxnSpLocks/>
          </p:cNvCxnSpPr>
          <p:nvPr/>
        </p:nvCxnSpPr>
        <p:spPr>
          <a:xfrm>
            <a:off x="6716714" y="1982739"/>
            <a:ext cx="2455200" cy="0"/>
          </a:xfrm>
          <a:prstGeom prst="line">
            <a:avLst/>
          </a:prstGeom>
          <a:ln w="12700">
            <a:solidFill>
              <a:srgbClr val="10273C"/>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B76C1D7-7074-D83B-DB27-EA4244D4FC22}"/>
              </a:ext>
            </a:extLst>
          </p:cNvPr>
          <p:cNvGrpSpPr>
            <a:grpSpLocks noChangeAspect="1"/>
          </p:cNvGrpSpPr>
          <p:nvPr/>
        </p:nvGrpSpPr>
        <p:grpSpPr>
          <a:xfrm>
            <a:off x="3617708" y="2041714"/>
            <a:ext cx="432713" cy="427880"/>
            <a:chOff x="4371975" y="1549400"/>
            <a:chExt cx="546100" cy="546100"/>
          </a:xfrm>
        </p:grpSpPr>
        <p:sp>
          <p:nvSpPr>
            <p:cNvPr id="27" name="Oval 26">
              <a:hlinkClick r:id="rId3" action="ppaction://hlinksldjump"/>
              <a:extLst>
                <a:ext uri="{FF2B5EF4-FFF2-40B4-BE49-F238E27FC236}">
                  <a16:creationId xmlns:a16="http://schemas.microsoft.com/office/drawing/2014/main" id="{DA1325EA-DEF0-7BBE-12B5-67EDE77EE152}"/>
                </a:ext>
              </a:extLst>
            </p:cNvPr>
            <p:cNvSpPr/>
            <p:nvPr/>
          </p:nvSpPr>
          <p:spPr>
            <a:xfrm>
              <a:off x="4371975" y="1549400"/>
              <a:ext cx="546100" cy="546100"/>
            </a:xfrm>
            <a:prstGeom prst="ellipse">
              <a:avLst/>
            </a:prstGeom>
            <a:solidFill>
              <a:srgbClr val="102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a:extLst>
                <a:ext uri="{FF2B5EF4-FFF2-40B4-BE49-F238E27FC236}">
                  <a16:creationId xmlns:a16="http://schemas.microsoft.com/office/drawing/2014/main" id="{56F671E7-865F-CFEC-B348-CE177C26E6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4483" y="1656882"/>
              <a:ext cx="319916" cy="316800"/>
            </a:xfrm>
            <a:prstGeom prst="rect">
              <a:avLst/>
            </a:prstGeom>
          </p:spPr>
        </p:pic>
      </p:grpSp>
      <p:grpSp>
        <p:nvGrpSpPr>
          <p:cNvPr id="32" name="Group 31">
            <a:extLst>
              <a:ext uri="{FF2B5EF4-FFF2-40B4-BE49-F238E27FC236}">
                <a16:creationId xmlns:a16="http://schemas.microsoft.com/office/drawing/2014/main" id="{C6C76771-53E5-5367-460D-1F320F87EE8D}"/>
              </a:ext>
            </a:extLst>
          </p:cNvPr>
          <p:cNvGrpSpPr>
            <a:grpSpLocks noChangeAspect="1"/>
          </p:cNvGrpSpPr>
          <p:nvPr/>
        </p:nvGrpSpPr>
        <p:grpSpPr>
          <a:xfrm>
            <a:off x="6742911" y="2035469"/>
            <a:ext cx="428400" cy="428400"/>
            <a:chOff x="6640709" y="1549400"/>
            <a:chExt cx="546100" cy="546100"/>
          </a:xfrm>
        </p:grpSpPr>
        <p:sp>
          <p:nvSpPr>
            <p:cNvPr id="29" name="Oval 28">
              <a:hlinkClick r:id="rId6" action="ppaction://hlinksldjump"/>
              <a:extLst>
                <a:ext uri="{FF2B5EF4-FFF2-40B4-BE49-F238E27FC236}">
                  <a16:creationId xmlns:a16="http://schemas.microsoft.com/office/drawing/2014/main" id="{C523D16F-6016-0057-49B9-010DB2BCB84E}"/>
                </a:ext>
              </a:extLst>
            </p:cNvPr>
            <p:cNvSpPr/>
            <p:nvPr/>
          </p:nvSpPr>
          <p:spPr>
            <a:xfrm>
              <a:off x="6640709" y="1549400"/>
              <a:ext cx="546100" cy="546100"/>
            </a:xfrm>
            <a:prstGeom prst="ellipse">
              <a:avLst/>
            </a:prstGeom>
            <a:solidFill>
              <a:srgbClr val="102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c 30">
              <a:extLst>
                <a:ext uri="{FF2B5EF4-FFF2-40B4-BE49-F238E27FC236}">
                  <a16:creationId xmlns:a16="http://schemas.microsoft.com/office/drawing/2014/main" id="{AA2A7C11-7E1D-FFF2-CBA3-4B6F31736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3107" y="1644984"/>
              <a:ext cx="331784" cy="316800"/>
            </a:xfrm>
            <a:prstGeom prst="rect">
              <a:avLst/>
            </a:prstGeom>
          </p:spPr>
        </p:pic>
      </p:grpSp>
      <p:sp>
        <p:nvSpPr>
          <p:cNvPr id="35" name="TextBox 34">
            <a:extLst>
              <a:ext uri="{FF2B5EF4-FFF2-40B4-BE49-F238E27FC236}">
                <a16:creationId xmlns:a16="http://schemas.microsoft.com/office/drawing/2014/main" id="{6EC35B0D-9ED8-0DEC-1BC0-871BF7D4F1EF}"/>
              </a:ext>
            </a:extLst>
          </p:cNvPr>
          <p:cNvSpPr txBox="1"/>
          <p:nvPr/>
        </p:nvSpPr>
        <p:spPr>
          <a:xfrm>
            <a:off x="3602746" y="4999909"/>
            <a:ext cx="5569168" cy="781982"/>
          </a:xfrm>
          <a:prstGeom prst="rect">
            <a:avLst/>
          </a:prstGeom>
          <a:noFill/>
        </p:spPr>
        <p:txBody>
          <a:bodyPr wrap="square" lIns="0" tIns="0" rIns="0" bIns="0" numCol="1"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By combining recruitment criteria and fit criteria, you get the full picture:</a:t>
            </a:r>
          </a:p>
          <a:p>
            <a:pPr marL="171450" marR="0" lvl="0"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Are they capable of becoming a good apprentice?</a:t>
            </a:r>
          </a:p>
          <a:p>
            <a:pPr marL="171450" marR="0" lvl="0" indent="-171450" algn="l" defTabSz="457200" rtl="0" eaLnBrk="1" fontAlgn="auto" latinLnBrk="0" hangingPunct="1">
              <a:lnSpc>
                <a:spcPts val="1300"/>
              </a:lnSpc>
              <a:spcBef>
                <a:spcPts val="0"/>
              </a:spcBef>
              <a:spcAft>
                <a:spcPts val="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Are they likely to fit into your company and team culture?</a:t>
            </a: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Box 35">
            <a:extLst>
              <a:ext uri="{FF2B5EF4-FFF2-40B4-BE49-F238E27FC236}">
                <a16:creationId xmlns:a16="http://schemas.microsoft.com/office/drawing/2014/main" id="{1D844016-9113-638E-C92B-FEED71400394}"/>
              </a:ext>
            </a:extLst>
          </p:cNvPr>
          <p:cNvSpPr txBox="1"/>
          <p:nvPr/>
        </p:nvSpPr>
        <p:spPr>
          <a:xfrm>
            <a:off x="3600368" y="1516877"/>
            <a:ext cx="341954" cy="435119"/>
          </a:xfrm>
          <a:prstGeom prst="rect">
            <a:avLst/>
          </a:prstGeom>
          <a:noFill/>
        </p:spPr>
        <p:txBody>
          <a:bodyPr wrap="square" lIns="0" tIns="0" rIns="0" bIns="0" numCol="3" spcCol="360000"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28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1</a:t>
            </a:r>
          </a:p>
        </p:txBody>
      </p:sp>
      <p:sp>
        <p:nvSpPr>
          <p:cNvPr id="37" name="TextBox 36">
            <a:extLst>
              <a:ext uri="{FF2B5EF4-FFF2-40B4-BE49-F238E27FC236}">
                <a16:creationId xmlns:a16="http://schemas.microsoft.com/office/drawing/2014/main" id="{3E118C54-16F8-2A76-5289-740B80433BAB}"/>
              </a:ext>
            </a:extLst>
          </p:cNvPr>
          <p:cNvSpPr txBox="1"/>
          <p:nvPr/>
        </p:nvSpPr>
        <p:spPr>
          <a:xfrm>
            <a:off x="6714336" y="1516877"/>
            <a:ext cx="341954" cy="435119"/>
          </a:xfrm>
          <a:prstGeom prst="rect">
            <a:avLst/>
          </a:prstGeom>
          <a:noFill/>
        </p:spPr>
        <p:txBody>
          <a:bodyPr wrap="square" lIns="0" tIns="0" rIns="0" bIns="0" numCol="3" spcCol="360000"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28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2</a:t>
            </a:r>
          </a:p>
        </p:txBody>
      </p:sp>
    </p:spTree>
    <p:extLst>
      <p:ext uri="{BB962C8B-B14F-4D97-AF65-F5344CB8AC3E}">
        <p14:creationId xmlns:p14="http://schemas.microsoft.com/office/powerpoint/2010/main" val="77505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42">
            <a:extLst>
              <a:ext uri="{FF2B5EF4-FFF2-40B4-BE49-F238E27FC236}">
                <a16:creationId xmlns:a16="http://schemas.microsoft.com/office/drawing/2014/main" id="{17BAEF94-490F-7809-AFB7-80467F1444D7}"/>
              </a:ext>
            </a:extLst>
          </p:cNvPr>
          <p:cNvSpPr/>
          <p:nvPr/>
        </p:nvSpPr>
        <p:spPr>
          <a:xfrm>
            <a:off x="381000" y="1199508"/>
            <a:ext cx="9180513" cy="4338595"/>
          </a:xfrm>
          <a:prstGeom prst="roundRect">
            <a:avLst>
              <a:gd name="adj" fmla="val 0"/>
            </a:avLst>
          </a:prstGeom>
          <a:solidFill>
            <a:srgbClr val="10273C">
              <a:alpha val="9804"/>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7A375E61-3C84-56E5-A549-2B683CE89FDB}"/>
              </a:ext>
            </a:extLst>
          </p:cNvPr>
          <p:cNvSpPr txBox="1"/>
          <p:nvPr/>
        </p:nvSpPr>
        <p:spPr>
          <a:xfrm>
            <a:off x="741362" y="1941727"/>
            <a:ext cx="8386309" cy="3367775"/>
          </a:xfrm>
          <a:prstGeom prst="rect">
            <a:avLst/>
          </a:prstGeom>
          <a:noFill/>
        </p:spPr>
        <p:txBody>
          <a:bodyPr wrap="square" lIns="0" tIns="0" rIns="0" bIns="0" numCol="3"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a:t>
            </a: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Prepare for interviews</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Review both criteria tables before meeting candidates.</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Select a mix of recruitment criteria (capabilities/behaviours) and fit criteria (culture/personality).</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Tailor prompts slightly to reflect your company’s language and daily work.</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2. Interview consistently</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Use the same core set of questions with all candidates to ensure fairness.</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Record answers in writing or scoring sheets for later comparison.</a:t>
            </a:r>
          </a:p>
          <a:p>
            <a:pPr marL="0" marR="0" lvl="0" indent="0" algn="l" defTabSz="457200" rtl="0" eaLnBrk="1" fontAlgn="auto" latinLnBrk="0" hangingPunct="1">
              <a:lnSpc>
                <a:spcPts val="1300"/>
              </a:lnSpc>
              <a:spcBef>
                <a:spcPts val="600"/>
              </a:spcBef>
              <a:spcAft>
                <a:spcPts val="600"/>
              </a:spcAft>
              <a:buClrTx/>
              <a:buSzTx/>
              <a:buFontTx/>
              <a:buNone/>
              <a:tabLst/>
              <a:defRPr/>
            </a:pPr>
            <a:endPar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00"/>
              </a:lnSpc>
              <a:spcBef>
                <a:spcPts val="600"/>
              </a:spcBef>
              <a:spcAft>
                <a:spcPts val="600"/>
              </a:spcAft>
              <a:buClrTx/>
              <a:buSzTx/>
              <a:buFontTx/>
              <a:buNone/>
              <a:tabLst/>
              <a:defRPr/>
            </a:pPr>
            <a:endPar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3. Look for evidence</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Recruitment criteria: listen for clear examples of work ethic, reliability, safety, etc.</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Fit criteria: notice how candidates talk about teamwork, values, and what motivates them.</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4. Balance capability and fit</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 strong candidate is not just motivated to learn but is also a good fit for your team culture.</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If a candidate is weaker in one area, consider whether it can be developed – remember that it is much easier to teach someone new skills than it is to get someone to fit into your existing culture.</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5. Decide fairly</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Discuss candidates with your senior staff before making offers.</a:t>
            </a:r>
          </a:p>
          <a:p>
            <a:pPr marL="171450" marR="0" lvl="1"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Note: You don't have to appoint any of the candidates. If you're unsure/uncertain,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follow-up or don't be afraid to start again.</a:t>
            </a:r>
          </a:p>
        </p:txBody>
      </p:sp>
      <p:sp>
        <p:nvSpPr>
          <p:cNvPr id="4" name="Footer Placeholder 3">
            <a:extLst>
              <a:ext uri="{FF2B5EF4-FFF2-40B4-BE49-F238E27FC236}">
                <a16:creationId xmlns:a16="http://schemas.microsoft.com/office/drawing/2014/main" id="{8CE8EAD9-1B7E-1F2B-BD36-ABFE84755E8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7" name="Slide Number Placeholder 6">
            <a:extLst>
              <a:ext uri="{FF2B5EF4-FFF2-40B4-BE49-F238E27FC236}">
                <a16:creationId xmlns:a16="http://schemas.microsoft.com/office/drawing/2014/main" id="{4BAE63F2-5A95-2B8D-8C4E-849DEEE79C9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D70C15F2-BEC3-11AE-C56D-2C6BD948C5DD}"/>
              </a:ext>
            </a:extLst>
          </p:cNvPr>
          <p:cNvSpPr txBox="1"/>
          <p:nvPr/>
        </p:nvSpPr>
        <p:spPr>
          <a:xfrm>
            <a:off x="741362" y="1589871"/>
            <a:ext cx="3813928" cy="179536"/>
          </a:xfrm>
          <a:prstGeom prst="rect">
            <a:avLst/>
          </a:prstGeom>
          <a:noFill/>
        </p:spPr>
        <p:txBody>
          <a:bodyPr wrap="square" lIns="0" tIns="0" rIns="0" bIns="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apply the Recruitment Framework</a:t>
            </a:r>
          </a:p>
        </p:txBody>
      </p:sp>
    </p:spTree>
    <p:extLst>
      <p:ext uri="{BB962C8B-B14F-4D97-AF65-F5344CB8AC3E}">
        <p14:creationId xmlns:p14="http://schemas.microsoft.com/office/powerpoint/2010/main" val="136461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802AB7C-512D-7D6C-4B82-57C15F28D6AC}"/>
              </a:ext>
            </a:extLst>
          </p:cNvPr>
          <p:cNvGraphicFramePr>
            <a:graphicFrameLocks noGrp="1"/>
          </p:cNvGraphicFramePr>
          <p:nvPr/>
        </p:nvGraphicFramePr>
        <p:xfrm>
          <a:off x="390625" y="930797"/>
          <a:ext cx="9180515" cy="5349850"/>
        </p:xfrm>
        <a:graphic>
          <a:graphicData uri="http://schemas.openxmlformats.org/drawingml/2006/table">
            <a:tbl>
              <a:tblPr firstCol="1" bandRow="1">
                <a:tableStyleId>{5C22544A-7EE6-4342-B048-85BDC9FD1C3A}</a:tableStyleId>
              </a:tblPr>
              <a:tblGrid>
                <a:gridCol w="1438175">
                  <a:extLst>
                    <a:ext uri="{9D8B030D-6E8A-4147-A177-3AD203B41FA5}">
                      <a16:colId xmlns:a16="http://schemas.microsoft.com/office/drawing/2014/main" val="72553744"/>
                    </a:ext>
                  </a:extLst>
                </a:gridCol>
                <a:gridCol w="3871170">
                  <a:extLst>
                    <a:ext uri="{9D8B030D-6E8A-4147-A177-3AD203B41FA5}">
                      <a16:colId xmlns:a16="http://schemas.microsoft.com/office/drawing/2014/main" val="3813536076"/>
                    </a:ext>
                  </a:extLst>
                </a:gridCol>
                <a:gridCol w="3871170">
                  <a:extLst>
                    <a:ext uri="{9D8B030D-6E8A-4147-A177-3AD203B41FA5}">
                      <a16:colId xmlns:a16="http://schemas.microsoft.com/office/drawing/2014/main" val="1656622307"/>
                    </a:ext>
                  </a:extLst>
                </a:gridCol>
              </a:tblGrid>
              <a:tr h="316978">
                <a:tc>
                  <a:txBody>
                    <a:bodyPr/>
                    <a:lstStyle/>
                    <a:p>
                      <a:pPr marL="72000">
                        <a:spcBef>
                          <a:spcPts val="1200"/>
                        </a:spcBef>
                        <a:spcAft>
                          <a:spcPts val="12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Criteria</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tc>
                  <a:txBody>
                    <a:bodyPr/>
                    <a:lstStyle/>
                    <a:p>
                      <a:pPr marL="72000">
                        <a:spcBef>
                          <a:spcPts val="1200"/>
                        </a:spcBef>
                        <a:spcAft>
                          <a:spcPts val="12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Description</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tc>
                  <a:txBody>
                    <a:bodyPr/>
                    <a:lstStyle/>
                    <a:p>
                      <a:pPr marL="72000">
                        <a:spcBef>
                          <a:spcPts val="1200"/>
                        </a:spcBef>
                        <a:spcAft>
                          <a:spcPts val="12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Prompt</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extLst>
                  <a:ext uri="{0D108BD9-81ED-4DB2-BD59-A6C34878D82A}">
                    <a16:rowId xmlns:a16="http://schemas.microsoft.com/office/drawing/2014/main" val="1734384011"/>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Work Ethic</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3600" marR="4602" marT="4602" marB="4602"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Candidate describes past situations where they worked hard, stuck with a task, or went the extra mile.</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Can you tell me about a time when you worked really hard to get something done, even when it wasn’t easy?</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662444382"/>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Reliability </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Candidate gives examples of consistent attendance and punctuality in past work, school, or training.</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In your last job, school, or team, how did you make sure you were always on time and ready to go?</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561964917"/>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Safety mindset </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When asked about health &amp; safety, candidate shows awareness of why it matters and commitment to following rules.</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Why do you think safety is important on a construction site? What would you do if you saw something unsafe?</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480485700"/>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Motivation for trade </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Candidate expresses genuine interest in trade as a career, </a:t>
                      </a:r>
                      <a:br>
                        <a:rPr lang="en-NZ" sz="1000" b="0" i="0" kern="0">
                          <a:solidFill>
                            <a:srgbClr val="10273C"/>
                          </a:solidFill>
                          <a:effectLst/>
                          <a:latin typeface="Segoe UI" panose="020B0502040204020203" pitchFamily="34" charset="0"/>
                          <a:cs typeface="Segoe UI" panose="020B0502040204020203" pitchFamily="34" charset="0"/>
                        </a:rPr>
                      </a:br>
                      <a:r>
                        <a:rPr lang="en-NZ" sz="1000" b="0" i="0" kern="0">
                          <a:solidFill>
                            <a:srgbClr val="10273C"/>
                          </a:solidFill>
                          <a:effectLst/>
                          <a:latin typeface="Segoe UI" panose="020B0502040204020203" pitchFamily="34" charset="0"/>
                          <a:cs typeface="Segoe UI" panose="020B0502040204020203" pitchFamily="34" charset="0"/>
                        </a:rPr>
                        <a:t>not just “any job.”</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What interests you about working in construction, and what made you apply for this role?</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3129321656"/>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Commitment </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Candidate clearly states intention to learn, grow, and eventually undertake an apprenticeship.</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Where do you see yourself in a couple of years? Would you be interested in training as an apprentice?</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2306690413"/>
                  </a:ext>
                </a:extLst>
              </a:tr>
              <a:tr h="419406">
                <a:tc>
                  <a:txBody>
                    <a:bodyPr/>
                    <a:lstStyle/>
                    <a:p>
                      <a:pPr marL="72000">
                        <a:spcBef>
                          <a:spcPts val="400"/>
                        </a:spcBef>
                        <a:spcAft>
                          <a:spcPts val="400"/>
                        </a:spcAft>
                        <a:buNone/>
                      </a:pPr>
                      <a:r>
                        <a:rPr lang="en-NZ" sz="1000" b="1" i="0" kern="0">
                          <a:solidFill>
                            <a:srgbClr val="10273C"/>
                          </a:solidFill>
                          <a:effectLst/>
                          <a:latin typeface="Segoe UI" panose="020B0502040204020203" pitchFamily="34" charset="0"/>
                          <a:cs typeface="Segoe UI" panose="020B0502040204020203" pitchFamily="34" charset="0"/>
                        </a:rPr>
                        <a:t>Initiative</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10273C"/>
                          </a:solidFill>
                          <a:effectLst/>
                          <a:latin typeface="Segoe UI" panose="020B0502040204020203" pitchFamily="34" charset="0"/>
                          <a:cs typeface="Segoe UI" panose="020B0502040204020203" pitchFamily="34" charset="0"/>
                        </a:rPr>
                        <a:t>Candidate can provide an example of taking initiative or showing responsibility in a work, study, or community setting.</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spcBef>
                          <a:spcPts val="400"/>
                        </a:spcBef>
                        <a:spcAft>
                          <a:spcPts val="400"/>
                        </a:spcAft>
                        <a:buNone/>
                      </a:pPr>
                      <a:r>
                        <a:rPr lang="en-NZ" sz="1000" b="0" i="0" kern="0">
                          <a:solidFill>
                            <a:srgbClr val="000000"/>
                          </a:solidFill>
                          <a:effectLst/>
                          <a:latin typeface="Segoe UI" panose="020B0502040204020203" pitchFamily="34" charset="0"/>
                          <a:cs typeface="Segoe UI" panose="020B0502040204020203" pitchFamily="34" charset="0"/>
                        </a:rPr>
                        <a:t>Can you give me an example of when you took responsibility to get something done without being asked?</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3793491360"/>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kumimoji="0" lang="en-NZ" sz="1000" b="1" i="0" u="none" strike="noStrike" kern="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Coachability</a:t>
                      </a:r>
                      <a:endParaRPr kumimoji="0" lang="en-NZ" sz="1000" b="1" i="0" u="none" strike="noStrike" kern="100" cap="none" spc="0" normalizeH="0" baseline="0" noProof="0">
                        <a:ln>
                          <a:noFill/>
                        </a:ln>
                        <a:solidFill>
                          <a:srgbClr val="10273C"/>
                        </a:solidFill>
                        <a:effectLst/>
                        <a:uLnTx/>
                        <a:uFillTx/>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10273C"/>
                          </a:solidFill>
                          <a:effectLst/>
                          <a:latin typeface="Segoe UI" panose="020B0502040204020203" pitchFamily="34" charset="0"/>
                          <a:cs typeface="Segoe UI" panose="020B0502040204020203" pitchFamily="34" charset="0"/>
                        </a:rPr>
                        <a:t>Candidate demonstrates openness to feedback when asked how they’ve handled correction in the past.</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000000"/>
                          </a:solidFill>
                          <a:effectLst/>
                          <a:latin typeface="Segoe UI" panose="020B0502040204020203" pitchFamily="34" charset="0"/>
                          <a:cs typeface="Segoe UI" panose="020B0502040204020203" pitchFamily="34" charset="0"/>
                        </a:rPr>
                        <a:t>Tell me about a time when someone gave you feedback or correction. How did you take it, and what did you do next?</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4261098774"/>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1" i="0" kern="0">
                          <a:solidFill>
                            <a:srgbClr val="10273C"/>
                          </a:solidFill>
                          <a:effectLst/>
                          <a:latin typeface="Segoe UI" panose="020B0502040204020203" pitchFamily="34" charset="0"/>
                          <a:cs typeface="Segoe UI" panose="020B0502040204020203" pitchFamily="34" charset="0"/>
                        </a:rPr>
                        <a:t>Instruction retention</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10273C"/>
                          </a:solidFill>
                          <a:effectLst/>
                          <a:latin typeface="Segoe UI" panose="020B0502040204020203" pitchFamily="34" charset="0"/>
                          <a:cs typeface="Segoe UI" panose="020B0502040204020203" pitchFamily="34" charset="0"/>
                        </a:rPr>
                        <a:t>Candidate can recall and explain instructions given during the interview (e.g., role expectations, safety requirements).</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000000"/>
                          </a:solidFill>
                          <a:effectLst/>
                          <a:latin typeface="Segoe UI" panose="020B0502040204020203" pitchFamily="34" charset="0"/>
                          <a:cs typeface="Segoe UI" panose="020B0502040204020203" pitchFamily="34" charset="0"/>
                        </a:rPr>
                        <a:t>Think of a time when you had to learn how to do something new — how did you remember the steps?</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2422725845"/>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1" i="0" kern="0">
                          <a:solidFill>
                            <a:srgbClr val="10273C"/>
                          </a:solidFill>
                          <a:effectLst/>
                          <a:latin typeface="Segoe UI" panose="020B0502040204020203" pitchFamily="34" charset="0"/>
                          <a:cs typeface="Segoe UI" panose="020B0502040204020203" pitchFamily="34" charset="0"/>
                        </a:rPr>
                        <a:t>Problem-solving</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spc="0" baseline="0">
                          <a:solidFill>
                            <a:srgbClr val="10273C"/>
                          </a:solidFill>
                          <a:effectLst/>
                          <a:latin typeface="Segoe UI" panose="020B0502040204020203" pitchFamily="34" charset="0"/>
                          <a:cs typeface="Segoe UI" panose="020B0502040204020203" pitchFamily="34" charset="0"/>
                        </a:rPr>
                        <a:t>Candidate shows willingness to seek guidance when </a:t>
                      </a:r>
                      <a:br>
                        <a:rPr lang="en-NZ" sz="1000" b="0" i="0" kern="0" spc="0" baseline="0">
                          <a:solidFill>
                            <a:srgbClr val="10273C"/>
                          </a:solidFill>
                          <a:effectLst/>
                          <a:latin typeface="Segoe UI" panose="020B0502040204020203" pitchFamily="34" charset="0"/>
                          <a:cs typeface="Segoe UI" panose="020B0502040204020203" pitchFamily="34" charset="0"/>
                        </a:rPr>
                      </a:br>
                      <a:r>
                        <a:rPr lang="en-NZ" sz="1000" b="0" i="0" kern="0" spc="0" baseline="0">
                          <a:solidFill>
                            <a:srgbClr val="10273C"/>
                          </a:solidFill>
                          <a:effectLst/>
                          <a:latin typeface="Segoe UI" panose="020B0502040204020203" pitchFamily="34" charset="0"/>
                          <a:cs typeface="Segoe UI" panose="020B0502040204020203" pitchFamily="34" charset="0"/>
                        </a:rPr>
                        <a:t>encountering a problem or unfamiliar task.</a:t>
                      </a:r>
                      <a:endParaRPr lang="en-NZ" sz="1000" b="0" i="0" kern="100" spc="0" baseline="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19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000000"/>
                          </a:solidFill>
                          <a:effectLst/>
                          <a:latin typeface="Segoe UI" panose="020B0502040204020203" pitchFamily="34" charset="0"/>
                          <a:cs typeface="Segoe UI" panose="020B0502040204020203" pitchFamily="34" charset="0"/>
                        </a:rPr>
                        <a:t>If you were given a task you weren’t sure how to do, what would you do?</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2762233926"/>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1" i="0" kern="0">
                          <a:solidFill>
                            <a:srgbClr val="10273C"/>
                          </a:solidFill>
                          <a:effectLst/>
                          <a:latin typeface="Segoe UI" panose="020B0502040204020203" pitchFamily="34" charset="0"/>
                          <a:cs typeface="Segoe UI" panose="020B0502040204020203" pitchFamily="34" charset="0"/>
                        </a:rPr>
                        <a:t>Communication</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10273C"/>
                          </a:solidFill>
                          <a:effectLst/>
                          <a:latin typeface="Segoe UI" panose="020B0502040204020203" pitchFamily="34" charset="0"/>
                          <a:cs typeface="Segoe UI" panose="020B0502040204020203" pitchFamily="34" charset="0"/>
                        </a:rPr>
                        <a:t>Candidate demonstrates an ability to communicate clearly in work situations.</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spc="-20" baseline="0">
                          <a:solidFill>
                            <a:srgbClr val="000000"/>
                          </a:solidFill>
                          <a:effectLst/>
                          <a:latin typeface="Segoe UI" panose="020B0502040204020203" pitchFamily="34" charset="0"/>
                          <a:cs typeface="Segoe UI" panose="020B0502040204020203" pitchFamily="34" charset="0"/>
                        </a:rPr>
                        <a:t>Can you describe a time when you had to explain something clearly to someone, or make sure you understood instructions properly?</a:t>
                      </a:r>
                      <a:endParaRPr lang="en-NZ" sz="1000" b="0" i="0" kern="100" spc="-20" baseline="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828232948"/>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1" i="0" kern="0">
                          <a:solidFill>
                            <a:srgbClr val="10273C"/>
                          </a:solidFill>
                          <a:effectLst/>
                          <a:latin typeface="Segoe UI" panose="020B0502040204020203" pitchFamily="34" charset="0"/>
                          <a:cs typeface="Segoe UI" panose="020B0502040204020203" pitchFamily="34" charset="0"/>
                        </a:rPr>
                        <a:t>Teamwork</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10273C"/>
                          </a:solidFill>
                          <a:effectLst/>
                          <a:latin typeface="Segoe UI" panose="020B0502040204020203" pitchFamily="34" charset="0"/>
                          <a:cs typeface="Segoe UI" panose="020B0502040204020203" pitchFamily="34" charset="0"/>
                        </a:rPr>
                        <a:t>Candidate shares examples of working with others successfully (school, sports, past jobs).</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000000"/>
                          </a:solidFill>
                          <a:effectLst/>
                          <a:latin typeface="Segoe UI" panose="020B0502040204020203" pitchFamily="34" charset="0"/>
                          <a:cs typeface="Segoe UI" panose="020B0502040204020203" pitchFamily="34" charset="0"/>
                        </a:rPr>
                        <a:t>Tell me about a time you worked with others — maybe in a job, school, sports, or a project. How did you help the team succeed?</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437194166"/>
                  </a:ext>
                </a:extLst>
              </a:tr>
              <a:tr h="419406">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1" i="0" kern="0">
                          <a:solidFill>
                            <a:srgbClr val="10273C"/>
                          </a:solidFill>
                          <a:effectLst/>
                          <a:latin typeface="Segoe UI" panose="020B0502040204020203" pitchFamily="34" charset="0"/>
                          <a:cs typeface="Segoe UI" panose="020B0502040204020203" pitchFamily="34" charset="0"/>
                        </a:rPr>
                        <a:t>Attitude</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4602" marR="4602" marT="4602" marB="4602"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10273C"/>
                          </a:solidFill>
                          <a:effectLst/>
                          <a:latin typeface="Segoe UI" panose="020B0502040204020203" pitchFamily="34" charset="0"/>
                          <a:cs typeface="Segoe UI" panose="020B0502040204020203" pitchFamily="34" charset="0"/>
                        </a:rPr>
                        <a:t>Candidate demonstrates positivity, respect, and interest in being part of a team.</a:t>
                      </a:r>
                      <a:endParaRPr lang="en-NZ" sz="1000" b="0"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55440" marR="55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ct val="100000"/>
                        </a:lnSpc>
                        <a:spcBef>
                          <a:spcPts val="400"/>
                        </a:spcBef>
                        <a:spcAft>
                          <a:spcPts val="400"/>
                        </a:spcAft>
                        <a:buClrTx/>
                        <a:buSzTx/>
                        <a:buFontTx/>
                        <a:buNone/>
                        <a:tabLst/>
                        <a:defRPr/>
                      </a:pPr>
                      <a:r>
                        <a:rPr lang="en-NZ" sz="1000" b="0" i="0" kern="0">
                          <a:solidFill>
                            <a:srgbClr val="000000"/>
                          </a:solidFill>
                          <a:effectLst/>
                          <a:latin typeface="Segoe UI" panose="020B0502040204020203" pitchFamily="34" charset="0"/>
                          <a:cs typeface="Segoe UI" panose="020B0502040204020203" pitchFamily="34" charset="0"/>
                        </a:rPr>
                        <a:t>What do you think makes someone good to work with on </a:t>
                      </a:r>
                      <a:br>
                        <a:rPr lang="en-NZ" sz="1000" b="0" i="0" kern="0">
                          <a:solidFill>
                            <a:srgbClr val="000000"/>
                          </a:solidFill>
                          <a:effectLst/>
                          <a:latin typeface="Segoe UI" panose="020B0502040204020203" pitchFamily="34" charset="0"/>
                          <a:cs typeface="Segoe UI" panose="020B0502040204020203" pitchFamily="34" charset="0"/>
                        </a:rPr>
                      </a:br>
                      <a:r>
                        <a:rPr lang="en-NZ" sz="1000" b="0" i="0" kern="0">
                          <a:solidFill>
                            <a:srgbClr val="000000"/>
                          </a:solidFill>
                          <a:effectLst/>
                          <a:latin typeface="Segoe UI" panose="020B0502040204020203" pitchFamily="34" charset="0"/>
                          <a:cs typeface="Segoe UI" panose="020B0502040204020203" pitchFamily="34" charset="0"/>
                        </a:rPr>
                        <a:t>a site team?</a:t>
                      </a:r>
                      <a:endParaRPr lang="en-NZ" sz="1000" b="0" i="0" kern="100">
                        <a:solidFill>
                          <a:srgbClr val="000000"/>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930456782"/>
                  </a:ext>
                </a:extLst>
              </a:tr>
            </a:tbl>
          </a:graphicData>
        </a:graphic>
      </p:graphicFrame>
      <p:sp>
        <p:nvSpPr>
          <p:cNvPr id="6" name="Footer Placeholder 5">
            <a:extLst>
              <a:ext uri="{FF2B5EF4-FFF2-40B4-BE49-F238E27FC236}">
                <a16:creationId xmlns:a16="http://schemas.microsoft.com/office/drawing/2014/main" id="{A07F3C11-C9C9-17CC-F61F-E2CE4A7F38E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7" name="Slide Number Placeholder 6">
            <a:extLst>
              <a:ext uri="{FF2B5EF4-FFF2-40B4-BE49-F238E27FC236}">
                <a16:creationId xmlns:a16="http://schemas.microsoft.com/office/drawing/2014/main" id="{EF0B54D1-5C49-F5F1-4673-9011395BBE50}"/>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D7BF9CBF-261F-3CE7-6EB2-A5C871B936AD}"/>
              </a:ext>
            </a:extLst>
          </p:cNvPr>
          <p:cNvSpPr txBox="1"/>
          <p:nvPr/>
        </p:nvSpPr>
        <p:spPr>
          <a:xfrm>
            <a:off x="1152625" y="543152"/>
            <a:ext cx="3813928" cy="192745"/>
          </a:xfrm>
          <a:prstGeom prst="rect">
            <a:avLst/>
          </a:prstGeom>
          <a:noFill/>
        </p:spPr>
        <p:txBody>
          <a:bodyPr wrap="square" lIns="0" tIns="0" rIns="0" bIns="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20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Recruitment criteria</a:t>
            </a:r>
          </a:p>
        </p:txBody>
      </p:sp>
      <p:grpSp>
        <p:nvGrpSpPr>
          <p:cNvPr id="14" name="Group 13">
            <a:extLst>
              <a:ext uri="{FF2B5EF4-FFF2-40B4-BE49-F238E27FC236}">
                <a16:creationId xmlns:a16="http://schemas.microsoft.com/office/drawing/2014/main" id="{38CFBEAF-08CF-2861-2E96-62E887A54C61}"/>
              </a:ext>
            </a:extLst>
          </p:cNvPr>
          <p:cNvGrpSpPr/>
          <p:nvPr/>
        </p:nvGrpSpPr>
        <p:grpSpPr>
          <a:xfrm>
            <a:off x="386995" y="0"/>
            <a:ext cx="591363" cy="763914"/>
            <a:chOff x="386995" y="0"/>
            <a:chExt cx="591363" cy="763914"/>
          </a:xfrm>
        </p:grpSpPr>
        <p:pic>
          <p:nvPicPr>
            <p:cNvPr id="12" name="Picture 11">
              <a:extLst>
                <a:ext uri="{FF2B5EF4-FFF2-40B4-BE49-F238E27FC236}">
                  <a16:creationId xmlns:a16="http://schemas.microsoft.com/office/drawing/2014/main" id="{7438CE44-75BA-2932-7B54-60CBDE626500}"/>
                </a:ext>
              </a:extLst>
            </p:cNvPr>
            <p:cNvPicPr>
              <a:picLocks noChangeAspect="1"/>
            </p:cNvPicPr>
            <p:nvPr/>
          </p:nvPicPr>
          <p:blipFill>
            <a:blip r:embed="rId2"/>
            <a:srcRect t="4348" b="-1"/>
            <a:stretch>
              <a:fillRect/>
            </a:stretch>
          </p:blipFill>
          <p:spPr>
            <a:xfrm>
              <a:off x="386995" y="0"/>
              <a:ext cx="591363" cy="763914"/>
            </a:xfrm>
            <a:prstGeom prst="rect">
              <a:avLst/>
            </a:prstGeom>
          </p:spPr>
        </p:pic>
        <p:pic>
          <p:nvPicPr>
            <p:cNvPr id="13" name="Graphic 12">
              <a:extLst>
                <a:ext uri="{FF2B5EF4-FFF2-40B4-BE49-F238E27FC236}">
                  <a16:creationId xmlns:a16="http://schemas.microsoft.com/office/drawing/2014/main" id="{F90C63A1-3C14-C850-368F-7F0838773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437" y="342900"/>
              <a:ext cx="326048" cy="322872"/>
            </a:xfrm>
            <a:prstGeom prst="rect">
              <a:avLst/>
            </a:prstGeom>
          </p:spPr>
        </p:pic>
      </p:grpSp>
    </p:spTree>
    <p:extLst>
      <p:ext uri="{BB962C8B-B14F-4D97-AF65-F5344CB8AC3E}">
        <p14:creationId xmlns:p14="http://schemas.microsoft.com/office/powerpoint/2010/main" val="426349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1B016A9-E93B-236F-424F-8100FC0ED98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7" name="Slide Number Placeholder 6">
            <a:extLst>
              <a:ext uri="{FF2B5EF4-FFF2-40B4-BE49-F238E27FC236}">
                <a16:creationId xmlns:a16="http://schemas.microsoft.com/office/drawing/2014/main" id="{5875D90C-3016-0359-0D2A-2EB07696AC66}"/>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graphicFrame>
        <p:nvGraphicFramePr>
          <p:cNvPr id="3" name="Table 2">
            <a:extLst>
              <a:ext uri="{FF2B5EF4-FFF2-40B4-BE49-F238E27FC236}">
                <a16:creationId xmlns:a16="http://schemas.microsoft.com/office/drawing/2014/main" id="{4BCB7F64-6EFF-FEC7-A3BF-3A7DBA6430FC}"/>
              </a:ext>
            </a:extLst>
          </p:cNvPr>
          <p:cNvGraphicFramePr>
            <a:graphicFrameLocks noGrp="1"/>
          </p:cNvGraphicFramePr>
          <p:nvPr/>
        </p:nvGraphicFramePr>
        <p:xfrm>
          <a:off x="367555" y="892072"/>
          <a:ext cx="9170889" cy="5311096"/>
        </p:xfrm>
        <a:graphic>
          <a:graphicData uri="http://schemas.openxmlformats.org/drawingml/2006/table">
            <a:tbl>
              <a:tblPr firstCol="1" bandRow="1">
                <a:tableStyleId>{5C22544A-7EE6-4342-B048-85BDC9FD1C3A}</a:tableStyleId>
              </a:tblPr>
              <a:tblGrid>
                <a:gridCol w="2294824">
                  <a:extLst>
                    <a:ext uri="{9D8B030D-6E8A-4147-A177-3AD203B41FA5}">
                      <a16:colId xmlns:a16="http://schemas.microsoft.com/office/drawing/2014/main" val="72553744"/>
                    </a:ext>
                  </a:extLst>
                </a:gridCol>
                <a:gridCol w="6876065">
                  <a:extLst>
                    <a:ext uri="{9D8B030D-6E8A-4147-A177-3AD203B41FA5}">
                      <a16:colId xmlns:a16="http://schemas.microsoft.com/office/drawing/2014/main" val="1656622307"/>
                    </a:ext>
                  </a:extLst>
                </a:gridCol>
              </a:tblGrid>
              <a:tr h="338400">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Criteria</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Prompts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extLst>
                  <a:ext uri="{0D108BD9-81ED-4DB2-BD59-A6C34878D82A}">
                    <a16:rowId xmlns:a16="http://schemas.microsoft.com/office/drawing/2014/main" val="1734384011"/>
                  </a:ext>
                </a:extLst>
              </a:tr>
              <a:tr h="904774">
                <a:tc>
                  <a:txBody>
                    <a:bodyPr/>
                    <a:lstStyle/>
                    <a:p>
                      <a:pPr marL="72000" marR="0" lvl="0" indent="0" algn="l" defTabSz="914400" rtl="0" eaLnBrk="1" fontAlgn="auto" latinLnBrk="0" hangingPunct="1">
                        <a:lnSpc>
                          <a:spcPct val="100000"/>
                        </a:lnSpc>
                        <a:spcBef>
                          <a:spcPts val="600"/>
                        </a:spcBef>
                        <a:spcAft>
                          <a:spcPts val="600"/>
                        </a:spcAft>
                        <a:buClrTx/>
                        <a:buSzTx/>
                        <a:buFontTx/>
                        <a:buNone/>
                        <a:tabLst/>
                        <a:defRPr/>
                      </a:pPr>
                      <a:r>
                        <a:rPr lang="en-NZ" sz="1000" b="1" i="0">
                          <a:solidFill>
                            <a:srgbClr val="10273C"/>
                          </a:solidFill>
                          <a:effectLst/>
                          <a:latin typeface="Segoe UI" panose="020B0502040204020203" pitchFamily="34" charset="0"/>
                          <a:cs typeface="Segoe UI" panose="020B0502040204020203" pitchFamily="34" charset="0"/>
                        </a:rPr>
                        <a:t>Background and life experience</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“Can you tell me a bit about where you grew up and what your path has been so far?”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kind of work, study, or training have you done before?”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was your favourite subject in school or training, and why?”</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 “Who has been a big influence on your life?</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662444382"/>
                  </a:ext>
                </a:extLst>
              </a:tr>
              <a:tr h="920098">
                <a:tc>
                  <a:txBody>
                    <a:bodyPr/>
                    <a:lstStyle/>
                    <a:p>
                      <a:pPr marL="72000" marR="0" lvl="0" indent="0" algn="l" defTabSz="914400" rtl="0" eaLnBrk="1" fontAlgn="auto" latinLnBrk="0" hangingPunct="1">
                        <a:lnSpc>
                          <a:spcPct val="100000"/>
                        </a:lnSpc>
                        <a:spcBef>
                          <a:spcPts val="600"/>
                        </a:spcBef>
                        <a:spcAft>
                          <a:spcPts val="600"/>
                        </a:spcAft>
                        <a:buClrTx/>
                        <a:buSzTx/>
                        <a:buFontTx/>
                        <a:buNone/>
                        <a:tabLst/>
                        <a:defRPr/>
                      </a:pPr>
                      <a:r>
                        <a:rPr lang="en-NZ" sz="1000" b="1" i="0">
                          <a:solidFill>
                            <a:srgbClr val="10273C"/>
                          </a:solidFill>
                          <a:effectLst/>
                          <a:latin typeface="Segoe UI" panose="020B0502040204020203" pitchFamily="34" charset="0"/>
                          <a:cs typeface="Segoe UI" panose="020B0502040204020203" pitchFamily="34" charset="0"/>
                        </a:rPr>
                        <a:t>Interests and hobbies</a:t>
                      </a:r>
                      <a:r>
                        <a:rPr lang="en-NZ" sz="1000" b="1" i="0" kern="0">
                          <a:solidFill>
                            <a:srgbClr val="10273C"/>
                          </a:solidFill>
                          <a:effectLst/>
                          <a:latin typeface="Segoe UI" panose="020B0502040204020203" pitchFamily="34" charset="0"/>
                          <a:cs typeface="Segoe UI" panose="020B0502040204020203" pitchFamily="34" charset="0"/>
                        </a:rPr>
                        <a:t> </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did you do on the weekend?”  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activities do you enjoy in your spare time?”  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“What’s something you’re really passionate about, even if it’s got nothing to do with the trade?”  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“If you had a free weekend, how would you spend it?”</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561964917"/>
                  </a:ext>
                </a:extLst>
              </a:tr>
              <a:tr h="445065">
                <a:tc>
                  <a:txBody>
                    <a:bodyPr/>
                    <a:lstStyle/>
                    <a:p>
                      <a:pPr marL="72000" marR="0" lvl="0" indent="0" algn="l" defTabSz="914400" rtl="0" eaLnBrk="1" fontAlgn="auto" latinLnBrk="0" hangingPunct="1">
                        <a:lnSpc>
                          <a:spcPct val="100000"/>
                        </a:lnSpc>
                        <a:spcBef>
                          <a:spcPts val="600"/>
                        </a:spcBef>
                        <a:spcAft>
                          <a:spcPts val="600"/>
                        </a:spcAft>
                        <a:buClrTx/>
                        <a:buSzTx/>
                        <a:buFontTx/>
                        <a:buNone/>
                        <a:tabLst/>
                        <a:defRPr/>
                      </a:pPr>
                      <a:r>
                        <a:rPr lang="en-NZ" sz="1000" b="1" i="0">
                          <a:solidFill>
                            <a:srgbClr val="10273C"/>
                          </a:solidFill>
                          <a:effectLst/>
                          <a:latin typeface="Segoe UI" panose="020B0502040204020203" pitchFamily="34" charset="0"/>
                          <a:cs typeface="Segoe UI" panose="020B0502040204020203" pitchFamily="34" charset="0"/>
                        </a:rPr>
                        <a:t>Personality and social style</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“Do you see yourself as more quiet or more outgoing on a team?”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kind of work environment helps you do your best work?”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sort of people do you enjoy working with the most?”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makes you feel like you belong in a team?”</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480485700"/>
                  </a:ext>
                </a:extLst>
              </a:tr>
              <a:tr h="445065">
                <a:tc>
                  <a:txBody>
                    <a:bodyPr/>
                    <a:lstStyle/>
                    <a:p>
                      <a:pPr marL="72000" marR="0" lvl="0" indent="0" algn="l" defTabSz="914400" rtl="0" eaLnBrk="1" fontAlgn="auto" latinLnBrk="0" hangingPunct="1">
                        <a:lnSpc>
                          <a:spcPct val="100000"/>
                        </a:lnSpc>
                        <a:spcBef>
                          <a:spcPts val="600"/>
                        </a:spcBef>
                        <a:spcAft>
                          <a:spcPts val="600"/>
                        </a:spcAft>
                        <a:buClrTx/>
                        <a:buSzTx/>
                        <a:buFontTx/>
                        <a:buNone/>
                        <a:tabLst/>
                        <a:defRPr/>
                      </a:pPr>
                      <a:r>
                        <a:rPr lang="en-NZ" sz="1000" b="1" i="0">
                          <a:solidFill>
                            <a:srgbClr val="10273C"/>
                          </a:solidFill>
                          <a:effectLst/>
                          <a:latin typeface="Segoe UI" panose="020B0502040204020203" pitchFamily="34" charset="0"/>
                          <a:cs typeface="Segoe UI" panose="020B0502040204020203" pitchFamily="34" charset="0"/>
                        </a:rPr>
                        <a:t>Work habits and motivation</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do you think makes someone reliable at work?”</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  “What motivates you to show up and give your best?”</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  “How do you keep going when you have a tough day at work or school?”</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  “What would a good day’s work look like to you?”</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3129321656"/>
                  </a:ext>
                </a:extLst>
              </a:tr>
              <a:tr h="445065">
                <a:tc>
                  <a:txBody>
                    <a:bodyPr/>
                    <a:lstStyle/>
                    <a:p>
                      <a:pPr marL="72000" marR="0" lvl="0" indent="0" algn="l" defTabSz="914400" rtl="0" eaLnBrk="1" fontAlgn="auto" latinLnBrk="0" hangingPunct="1">
                        <a:lnSpc>
                          <a:spcPct val="100000"/>
                        </a:lnSpc>
                        <a:spcBef>
                          <a:spcPts val="600"/>
                        </a:spcBef>
                        <a:spcAft>
                          <a:spcPts val="600"/>
                        </a:spcAft>
                        <a:buClrTx/>
                        <a:buSzTx/>
                        <a:buFontTx/>
                        <a:buNone/>
                        <a:tabLst/>
                        <a:defRPr/>
                      </a:pPr>
                      <a:r>
                        <a:rPr lang="en-NZ" sz="1000" b="1" i="0">
                          <a:solidFill>
                            <a:srgbClr val="10273C"/>
                          </a:solidFill>
                          <a:effectLst/>
                          <a:latin typeface="Segoe UI" panose="020B0502040204020203" pitchFamily="34" charset="0"/>
                          <a:cs typeface="Segoe UI" panose="020B0502040204020203" pitchFamily="34" charset="0"/>
                        </a:rPr>
                        <a:t>Future goals</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“Where do you see yourself in a couple of years?”</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  “Where do you want working in this trade to take you?”  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skills or experiences are you hoping to get out of this job?”  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do you want your future to look like outside of work?”</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2306690413"/>
                  </a:ext>
                </a:extLst>
              </a:tr>
              <a:tr h="445065">
                <a:tc>
                  <a:txBody>
                    <a:bodyPr/>
                    <a:lstStyle/>
                    <a:p>
                      <a:pPr marL="72000">
                        <a:spcBef>
                          <a:spcPts val="600"/>
                        </a:spcBef>
                        <a:spcAft>
                          <a:spcPts val="600"/>
                        </a:spcAft>
                        <a:buNone/>
                      </a:pPr>
                      <a:r>
                        <a:rPr lang="en-NZ" sz="1000" b="1" i="0" kern="0">
                          <a:solidFill>
                            <a:srgbClr val="10273C"/>
                          </a:solidFill>
                          <a:effectLst/>
                          <a:latin typeface="Segoe UI" panose="020B0502040204020203" pitchFamily="34" charset="0"/>
                          <a:cs typeface="Segoe UI" panose="020B0502040204020203" pitchFamily="34" charset="0"/>
                        </a:rPr>
                        <a:t>Values and attitude</a:t>
                      </a:r>
                      <a:endParaRPr lang="en-NZ" sz="1000" b="1" i="0" kern="100">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0" marR="0" anchor="ctr">
                    <a:lnL w="12700" cmpd="sng">
                      <a:noFill/>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does respect on a worksite mean to you?”  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“Tell me about a time when you helped someone out, even if it wasn’t your responsibility.”  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 do you think makes someone a good person to work with?”  </a:t>
                      </a:r>
                    </a:p>
                    <a:p>
                      <a:pPr algn="l">
                        <a:lnSpc>
                          <a:spcPts val="1400"/>
                        </a:lnSpc>
                        <a:spcAft>
                          <a:spcPts val="0"/>
                        </a:spcAft>
                        <a:buNone/>
                      </a:pPr>
                      <a:r>
                        <a:rPr lang="en-NZ" sz="1000" b="0" i="0" kern="0" cap="none" spc="0">
                          <a:ln>
                            <a:noFill/>
                          </a:ln>
                          <a:solidFill>
                            <a:srgbClr val="10273C"/>
                          </a:solidFill>
                          <a:effectLst/>
                          <a:latin typeface="Segoe UI" panose="020B0502040204020203" pitchFamily="34" charset="0"/>
                          <a:cs typeface="Segoe UI" panose="020B0502040204020203" pitchFamily="34" charset="0"/>
                        </a:rPr>
                        <a:t>“What’s something you’d never tolerate on a team?”</a:t>
                      </a:r>
                      <a:endParaRPr lang="en-NZ" sz="1000" b="0" i="0" kern="100" cap="none" spc="0">
                        <a:ln>
                          <a:noFill/>
                        </a:ln>
                        <a:solidFill>
                          <a:srgbClr val="10273C"/>
                        </a:solidFill>
                        <a:effectLst/>
                        <a:latin typeface="Segoe UI" panose="020B0502040204020203" pitchFamily="34" charset="0"/>
                        <a:ea typeface="Aptos" panose="020B0004020202020204" pitchFamily="34" charset="0"/>
                        <a:cs typeface="Segoe UI" panose="020B0502040204020203" pitchFamily="34" charset="0"/>
                      </a:endParaRPr>
                    </a:p>
                  </a:txBody>
                  <a:tcPr marL="7200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2C5B66"/>
                      </a:solidFill>
                      <a:prstDash val="solid"/>
                      <a:round/>
                      <a:headEnd type="none" w="med" len="med"/>
                      <a:tailEnd type="none" w="med" len="med"/>
                    </a:lnT>
                    <a:lnB w="6350" cap="flat" cmpd="sng" algn="ctr">
                      <a:solidFill>
                        <a:srgbClr val="2C5B66"/>
                      </a:solid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3793491360"/>
                  </a:ext>
                </a:extLst>
              </a:tr>
            </a:tbl>
          </a:graphicData>
        </a:graphic>
      </p:graphicFrame>
      <p:sp>
        <p:nvSpPr>
          <p:cNvPr id="4" name="TextBox 3">
            <a:extLst>
              <a:ext uri="{FF2B5EF4-FFF2-40B4-BE49-F238E27FC236}">
                <a16:creationId xmlns:a16="http://schemas.microsoft.com/office/drawing/2014/main" id="{3BE33482-3CB2-DCFF-AF71-414ED41440CB}"/>
              </a:ext>
            </a:extLst>
          </p:cNvPr>
          <p:cNvSpPr txBox="1"/>
          <p:nvPr/>
        </p:nvSpPr>
        <p:spPr>
          <a:xfrm>
            <a:off x="1152625" y="543152"/>
            <a:ext cx="3813928" cy="192745"/>
          </a:xfrm>
          <a:prstGeom prst="rect">
            <a:avLst/>
          </a:prstGeom>
          <a:noFill/>
        </p:spPr>
        <p:txBody>
          <a:bodyPr wrap="square" lIns="0" tIns="0" rIns="0" bIns="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20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Fit criteria</a:t>
            </a:r>
          </a:p>
        </p:txBody>
      </p:sp>
      <p:grpSp>
        <p:nvGrpSpPr>
          <p:cNvPr id="12" name="Group 11">
            <a:extLst>
              <a:ext uri="{FF2B5EF4-FFF2-40B4-BE49-F238E27FC236}">
                <a16:creationId xmlns:a16="http://schemas.microsoft.com/office/drawing/2014/main" id="{F3999D28-8AB7-04A5-7642-52BCDC6C1589}"/>
              </a:ext>
            </a:extLst>
          </p:cNvPr>
          <p:cNvGrpSpPr/>
          <p:nvPr/>
        </p:nvGrpSpPr>
        <p:grpSpPr>
          <a:xfrm>
            <a:off x="386995" y="0"/>
            <a:ext cx="591363" cy="763914"/>
            <a:chOff x="386995" y="0"/>
            <a:chExt cx="591363" cy="763914"/>
          </a:xfrm>
        </p:grpSpPr>
        <p:pic>
          <p:nvPicPr>
            <p:cNvPr id="9" name="Picture 8">
              <a:extLst>
                <a:ext uri="{FF2B5EF4-FFF2-40B4-BE49-F238E27FC236}">
                  <a16:creationId xmlns:a16="http://schemas.microsoft.com/office/drawing/2014/main" id="{244357C1-A7AB-4724-386F-54EAA229AFF0}"/>
                </a:ext>
              </a:extLst>
            </p:cNvPr>
            <p:cNvPicPr>
              <a:picLocks noChangeAspect="1"/>
            </p:cNvPicPr>
            <p:nvPr/>
          </p:nvPicPr>
          <p:blipFill>
            <a:blip r:embed="rId2"/>
            <a:srcRect t="4348" b="-1"/>
            <a:stretch>
              <a:fillRect/>
            </a:stretch>
          </p:blipFill>
          <p:spPr>
            <a:xfrm>
              <a:off x="386995" y="0"/>
              <a:ext cx="591363" cy="763914"/>
            </a:xfrm>
            <a:prstGeom prst="rect">
              <a:avLst/>
            </a:prstGeom>
          </p:spPr>
        </p:pic>
        <p:pic>
          <p:nvPicPr>
            <p:cNvPr id="11" name="Graphic 10">
              <a:extLst>
                <a:ext uri="{FF2B5EF4-FFF2-40B4-BE49-F238E27FC236}">
                  <a16:creationId xmlns:a16="http://schemas.microsoft.com/office/drawing/2014/main" id="{1A54CCCD-8ECD-EA15-D9F3-A77ACD4A4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949" y="340059"/>
              <a:ext cx="331784" cy="316800"/>
            </a:xfrm>
            <a:prstGeom prst="rect">
              <a:avLst/>
            </a:prstGeom>
          </p:spPr>
        </p:pic>
      </p:grpSp>
    </p:spTree>
    <p:extLst>
      <p:ext uri="{BB962C8B-B14F-4D97-AF65-F5344CB8AC3E}">
        <p14:creationId xmlns:p14="http://schemas.microsoft.com/office/powerpoint/2010/main" val="9745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4854D-0053-1D11-D532-C1F4DA7E45F1}"/>
              </a:ext>
            </a:extLst>
          </p:cNvPr>
          <p:cNvSpPr txBox="1"/>
          <p:nvPr/>
        </p:nvSpPr>
        <p:spPr>
          <a:xfrm>
            <a:off x="6753225" y="1199508"/>
            <a:ext cx="2844800" cy="3562001"/>
          </a:xfrm>
          <a:prstGeom prst="rect">
            <a:avLst/>
          </a:prstGeom>
          <a:noFill/>
        </p:spPr>
        <p:txBody>
          <a:bodyPr wrap="square" lIns="0" tIns="0" rIns="0" bIns="0" numCol="1" rtlCol="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Benefits of using the Recruitment Framework</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Employers who adopt the Recruitment Framework can expect:</a:t>
            </a:r>
          </a:p>
          <a:p>
            <a:pPr marL="171450" marR="0" lvl="0"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Better hiring decisions</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Focus on candidates with true apprenticeship potential.</a:t>
            </a:r>
          </a:p>
          <a:p>
            <a:pPr marL="171450" marR="0" lvl="0"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Reduced turnover</a:t>
            </a:r>
            <a:b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Fewer “false starts” where candidates leave or fail early.</a:t>
            </a:r>
          </a:p>
          <a:p>
            <a:pPr marL="171450" marR="0" lvl="0"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Stronger team culture</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Hire people whose values and behaviours align with your crew.</a:t>
            </a:r>
          </a:p>
          <a:p>
            <a:pPr marL="171450" marR="0" lvl="0" indent="-171450" algn="l" defTabSz="4572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Faster apprentice progression</a:t>
            </a:r>
            <a:b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Candidates who start with the right mindset and fit move through the Confirm Stage and into apprenticeship more quickly.</a:t>
            </a:r>
            <a:endParaRPr kumimoji="0" 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50"/>
              </a:lnSpc>
              <a:spcBef>
                <a:spcPts val="0"/>
              </a:spcBef>
              <a:spcAft>
                <a:spcPts val="0"/>
              </a:spcAft>
              <a:buClrTx/>
              <a:buSzTx/>
              <a:buFontTx/>
              <a:buNone/>
              <a:tabLst/>
              <a:defRPr/>
            </a:pP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884B4056-46C1-B57E-9CB3-F6447D51707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6" name="Slide Number Placeholder 5">
            <a:extLst>
              <a:ext uri="{FF2B5EF4-FFF2-40B4-BE49-F238E27FC236}">
                <a16:creationId xmlns:a16="http://schemas.microsoft.com/office/drawing/2014/main" id="{3802C667-0F80-4E85-3D83-CB79A23009CF}"/>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7C04B33D-B384-B496-AD9D-BDF9680569B9}"/>
              </a:ext>
            </a:extLst>
          </p:cNvPr>
          <p:cNvSpPr txBox="1"/>
          <p:nvPr/>
        </p:nvSpPr>
        <p:spPr>
          <a:xfrm>
            <a:off x="381000" y="1200887"/>
            <a:ext cx="2808288" cy="2975302"/>
          </a:xfrm>
          <a:prstGeom prst="rect">
            <a:avLst/>
          </a:prstGeom>
          <a:noFill/>
        </p:spPr>
        <p:txBody>
          <a:bodyPr wrap="square" lIns="0" tIns="0" rIns="0" bIns="0">
            <a:spAutoFit/>
          </a:bodyPr>
          <a:lstStyle/>
          <a:p>
            <a:pPr marL="0" marR="0" lvl="0" indent="0" algn="l" defTabSz="457200" rtl="0" eaLnBrk="1" fontAlgn="auto" latinLnBrk="0" hangingPunct="1">
              <a:lnSpc>
                <a:spcPts val="135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Customising the </a:t>
            </a:r>
            <a:b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b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Recruitment Framework</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Every business is different. You can adapt the Recruitment Framework to reflect your trade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and company:</a:t>
            </a:r>
          </a:p>
          <a:p>
            <a:pPr marL="0" marR="0" lvl="0" indent="0" algn="l" defTabSz="385200" rtl="0" eaLnBrk="1" fontAlgn="auto" latinLnBrk="0" hangingPunct="1">
              <a:lnSpc>
                <a:spcPts val="1300"/>
              </a:lnSpc>
              <a:spcBef>
                <a:spcPts val="0"/>
              </a:spcBef>
              <a:spcAft>
                <a:spcPts val="600"/>
              </a:spcAft>
              <a:buClrTx/>
              <a:buSzTx/>
              <a:buFontTx/>
              <a:buNone/>
              <a:tabLst>
                <a:tab pos="0" algn="l"/>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Language: </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Replace terms with ones your team uses day-to-day.</a:t>
            </a:r>
          </a:p>
          <a:p>
            <a:pPr marL="0" marR="0" lvl="0" indent="0" algn="l" defTabSz="385200" rtl="0" eaLnBrk="1" fontAlgn="auto" latinLnBrk="0" hangingPunct="1">
              <a:lnSpc>
                <a:spcPts val="1300"/>
              </a:lnSpc>
              <a:spcBef>
                <a:spcPts val="0"/>
              </a:spcBef>
              <a:spcAft>
                <a:spcPts val="600"/>
              </a:spcAft>
              <a:buClrTx/>
              <a:buSzTx/>
              <a:buFontTx/>
              <a:buNone/>
              <a:tabLst>
                <a:tab pos="0" algn="l"/>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Scenarios</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Insert trade-specific examples into questions.</a:t>
            </a:r>
          </a:p>
          <a:p>
            <a:pPr marL="0" marR="0" lvl="0" indent="0" algn="l" defTabSz="385200" rtl="0" eaLnBrk="1" fontAlgn="auto" latinLnBrk="0" hangingPunct="1">
              <a:lnSpc>
                <a:spcPts val="1300"/>
              </a:lnSpc>
              <a:spcBef>
                <a:spcPts val="0"/>
              </a:spcBef>
              <a:spcAft>
                <a:spcPts val="600"/>
              </a:spcAft>
              <a:buClrTx/>
              <a:buSzTx/>
              <a:buFontTx/>
              <a:buNone/>
              <a:tabLst>
                <a:tab pos="0" algn="l"/>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Priorities:</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Weight certain criteria more heavily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if they are especially important to your business (e.g., punctuality, teamwork, or safety).</a:t>
            </a:r>
          </a:p>
          <a:p>
            <a:pPr marL="0" marR="0" lvl="0" indent="0" algn="l" defTabSz="385200" rtl="0" eaLnBrk="1" fontAlgn="auto" latinLnBrk="0" hangingPunct="1">
              <a:lnSpc>
                <a:spcPts val="1300"/>
              </a:lnSpc>
              <a:spcBef>
                <a:spcPts val="0"/>
              </a:spcBef>
              <a:spcAft>
                <a:spcPts val="1200"/>
              </a:spcAft>
              <a:buClrTx/>
              <a:buSzTx/>
              <a:buFontTx/>
              <a:buNone/>
              <a:tabLst>
                <a:tab pos="0" algn="l"/>
              </a:tabLst>
              <a:defRPr/>
            </a:pPr>
            <a:r>
              <a:rPr kumimoji="0" lang="en-NZ" sz="10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Culture-fit:</a:t>
            </a: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Involve your team in reviewing candidate responses — they know what makes </a:t>
            </a:r>
            <a:b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 good fit. </a:t>
            </a:r>
          </a:p>
        </p:txBody>
      </p:sp>
      <p:sp>
        <p:nvSpPr>
          <p:cNvPr id="3" name="Rectangle: Rounded Corners 42">
            <a:extLst>
              <a:ext uri="{FF2B5EF4-FFF2-40B4-BE49-F238E27FC236}">
                <a16:creationId xmlns:a16="http://schemas.microsoft.com/office/drawing/2014/main" id="{5A3EEC62-6D08-1E36-3BED-78911AEEB44C}"/>
              </a:ext>
            </a:extLst>
          </p:cNvPr>
          <p:cNvSpPr/>
          <p:nvPr/>
        </p:nvSpPr>
        <p:spPr>
          <a:xfrm>
            <a:off x="3548063" y="1200886"/>
            <a:ext cx="2844800" cy="3275863"/>
          </a:xfrm>
          <a:prstGeom prst="roundRect">
            <a:avLst>
              <a:gd name="adj" fmla="val 0"/>
            </a:avLst>
          </a:prstGeom>
          <a:solidFill>
            <a:srgbClr val="10273C">
              <a:alpha val="9804"/>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C9516AF8-6152-A0B3-A6F8-C47AD586EC41}"/>
              </a:ext>
            </a:extLst>
          </p:cNvPr>
          <p:cNvPicPr>
            <a:picLocks noChangeAspect="1"/>
          </p:cNvPicPr>
          <p:nvPr/>
        </p:nvPicPr>
        <p:blipFill>
          <a:blip r:embed="rId2"/>
          <a:stretch>
            <a:fillRect/>
          </a:stretch>
        </p:blipFill>
        <p:spPr>
          <a:xfrm>
            <a:off x="5980739" y="1299651"/>
            <a:ext cx="330197" cy="330197"/>
          </a:xfrm>
          <a:prstGeom prst="rect">
            <a:avLst/>
          </a:prstGeom>
        </p:spPr>
      </p:pic>
      <p:sp>
        <p:nvSpPr>
          <p:cNvPr id="12" name="TextBox 11">
            <a:extLst>
              <a:ext uri="{FF2B5EF4-FFF2-40B4-BE49-F238E27FC236}">
                <a16:creationId xmlns:a16="http://schemas.microsoft.com/office/drawing/2014/main" id="{30421C30-3BF5-33DA-022A-CC6395B68218}"/>
              </a:ext>
            </a:extLst>
          </p:cNvPr>
          <p:cNvSpPr txBox="1"/>
          <p:nvPr/>
        </p:nvSpPr>
        <p:spPr>
          <a:xfrm>
            <a:off x="3598070" y="1712104"/>
            <a:ext cx="2547767" cy="2552109"/>
          </a:xfrm>
          <a:prstGeom prst="rect">
            <a:avLst/>
          </a:prstGeom>
          <a:noFill/>
        </p:spPr>
        <p:txBody>
          <a:bodyPr wrap="square" lIns="0" tIns="0" rIns="0" bIns="0">
            <a:spAutoFit/>
          </a:bodyPr>
          <a:lstStyle/>
          <a:p>
            <a:pPr marL="180000" marR="0" lvl="1" indent="0" algn="l" defTabSz="172800" rtl="0" eaLnBrk="1" fontAlgn="auto" latinLnBrk="0" hangingPunct="1">
              <a:lnSpc>
                <a:spcPts val="1300"/>
              </a:lnSpc>
              <a:spcBef>
                <a:spcPts val="0"/>
              </a:spcBef>
              <a:spcAft>
                <a:spcPts val="600"/>
              </a:spcAft>
              <a:buClrTx/>
              <a:buSzTx/>
              <a:buFontTx/>
              <a:buNone/>
              <a:tabLst/>
              <a:defRPr/>
            </a:pPr>
            <a:r>
              <a:rPr kumimoji="0" lang="en-NZ"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Tips:	</a:t>
            </a:r>
          </a:p>
          <a:p>
            <a:pPr marL="351450" marR="0" lvl="1" indent="-171450" algn="l" defTabSz="172800" rtl="0" eaLnBrk="1" fontAlgn="auto" latinLnBrk="0" hangingPunct="1">
              <a:lnSpc>
                <a:spcPts val="1300"/>
              </a:lnSpc>
              <a:spcBef>
                <a:spcPts val="0"/>
              </a:spcBef>
              <a:spcAft>
                <a:spcPts val="12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Ask one of your team to meet the candidate for an informal coffee or drink to assess them outside of the interview scenario.</a:t>
            </a:r>
          </a:p>
          <a:p>
            <a:pPr marL="351450" marR="0" lvl="1" indent="-171450" algn="l" defTabSz="172800" rtl="0" eaLnBrk="1" fontAlgn="auto" latinLnBrk="0" hangingPunct="1">
              <a:lnSpc>
                <a:spcPts val="1300"/>
              </a:lnSpc>
              <a:spcBef>
                <a:spcPts val="0"/>
              </a:spcBef>
              <a:spcAft>
                <a:spcPts val="600"/>
              </a:spcAft>
              <a:buClr>
                <a:srgbClr val="10273C"/>
              </a:buClr>
              <a:buSzPct val="90000"/>
              <a:buFont typeface="System Font Regular"/>
              <a:buChar char="►"/>
              <a:tabLst/>
              <a:defRPr/>
            </a:pPr>
            <a:r>
              <a:rPr kumimoji="0" lang="en-NZ"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Ask the prospective employees to wait in your staff room for their interview. Have one of your admin or reception staff go and have an "unplanned" informal chat with them while they wait – this can show how prospective employees are likely to treat people that don't seem directly relevant to their role.</a:t>
            </a:r>
          </a:p>
        </p:txBody>
      </p:sp>
    </p:spTree>
    <p:extLst>
      <p:ext uri="{BB962C8B-B14F-4D97-AF65-F5344CB8AC3E}">
        <p14:creationId xmlns:p14="http://schemas.microsoft.com/office/powerpoint/2010/main" val="118301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numCol="3" spcCol="360000" rtlCol="0">
        <a:noAutofit/>
      </a:bodyPr>
      <a:lstStyle>
        <a:defPPr algn="l">
          <a:lnSpc>
            <a:spcPts val="1300"/>
          </a:lnSpc>
          <a:spcAft>
            <a:spcPts val="600"/>
          </a:spcAft>
          <a:defRPr sz="1000" b="1"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5C0B61E77FB4794DB78E7976197F1" ma:contentTypeVersion="22" ma:contentTypeDescription="Create a new document." ma:contentTypeScope="" ma:versionID="4df7b5572737568c08fd6f5c5bcddf1d">
  <xsd:schema xmlns:xsd="http://www.w3.org/2001/XMLSchema" xmlns:xs="http://www.w3.org/2001/XMLSchema" xmlns:p="http://schemas.microsoft.com/office/2006/metadata/properties" xmlns:ns2="5f5abf06-34ba-4fcf-8754-5b64340556e4" xmlns:ns3="ea7a09f2-b8a1-4fbf-adfd-e286ce2b53cb" targetNamespace="http://schemas.microsoft.com/office/2006/metadata/properties" ma:root="true" ma:fieldsID="97981a21b0bd0a228b03fda65a12acba" ns2:_="" ns3:_="">
    <xsd:import namespace="5f5abf06-34ba-4fcf-8754-5b64340556e4"/>
    <xsd:import namespace="ea7a09f2-b8a1-4fbf-adfd-e286ce2b5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3:ArchiveProject" minOccurs="0"/>
                <xsd:element ref="ns2:MediaServiceObjectDetectorVersions" minOccurs="0"/>
                <xsd:element ref="ns2: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abf06-34ba-4fcf-8754-5b6434055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3efed-c0ca-4f15-ac61-7d69f3171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a09f2-b8a1-4fbf-adfd-e286ce2b53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aacad0-4e2b-4935-9afb-6cbf22aee123}" ma:internalName="TaxCatchAll" ma:showField="CatchAllData" ma:web="ea7a09f2-b8a1-4fbf-adfd-e286ce2b53cb">
      <xsd:complexType>
        <xsd:complexContent>
          <xsd:extension base="dms:MultiChoiceLookup">
            <xsd:sequence>
              <xsd:element name="Value" type="dms:Lookup" maxOccurs="unbounded" minOccurs="0" nillable="true"/>
            </xsd:sequence>
          </xsd:extension>
        </xsd:complexContent>
      </xsd:complexType>
    </xsd:element>
    <xsd:element name="ArchiveProject" ma:index="24" nillable="true" ma:displayName="ArchiveProject" ma:default="no" ma:description="Set this to yes to Archive a Project" ma:format="Dropdown" ma:indexed="true" ma:internalName="ArchiveProject">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Project xmlns="ea7a09f2-b8a1-4fbf-adfd-e286ce2b53cb">no</ArchiveProject>
    <Date xmlns="5f5abf06-34ba-4fcf-8754-5b64340556e4" xsi:nil="true"/>
    <lcf76f155ced4ddcb4097134ff3c332f xmlns="5f5abf06-34ba-4fcf-8754-5b64340556e4">
      <Terms xmlns="http://schemas.microsoft.com/office/infopath/2007/PartnerControls"/>
    </lcf76f155ced4ddcb4097134ff3c332f>
    <TaxCatchAll xmlns="ea7a09f2-b8a1-4fbf-adfd-e286ce2b53cb" xsi:nil="true"/>
  </documentManagement>
</p:properties>
</file>

<file path=customXml/itemProps1.xml><?xml version="1.0" encoding="utf-8"?>
<ds:datastoreItem xmlns:ds="http://schemas.openxmlformats.org/officeDocument/2006/customXml" ds:itemID="{4324BB7B-426E-4877-ADF1-ADEADB010C22}"/>
</file>

<file path=customXml/itemProps2.xml><?xml version="1.0" encoding="utf-8"?>
<ds:datastoreItem xmlns:ds="http://schemas.openxmlformats.org/officeDocument/2006/customXml" ds:itemID="{2802DE99-21F9-4E3D-90BF-FAEB6227B5F5}"/>
</file>

<file path=customXml/itemProps3.xml><?xml version="1.0" encoding="utf-8"?>
<ds:datastoreItem xmlns:ds="http://schemas.openxmlformats.org/officeDocument/2006/customXml" ds:itemID="{1F2CB986-1124-4225-AF8F-EFFD35F42B8D}"/>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otalTime>1</TotalTime>
  <Words>1669</Words>
  <Application>Microsoft Office PowerPoint</Application>
  <PresentationFormat>A4 Paper (210x297 mm)</PresentationFormat>
  <Paragraphs>142</Paragraphs>
  <Slides>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Aptos Display</vt:lpstr>
      <vt:lpstr>Arial</vt:lpstr>
      <vt:lpstr>Calibri</vt:lpstr>
      <vt:lpstr>Segoe UI</vt:lpstr>
      <vt:lpstr>Segoe UI Black</vt:lpstr>
      <vt:lpstr>Segoe UI Semibold</vt:lpstr>
      <vt:lpstr>System Font Regular</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Stack</dc:creator>
  <cp:lastModifiedBy>Sean Stack</cp:lastModifiedBy>
  <cp:revision>1</cp:revision>
  <dcterms:created xsi:type="dcterms:W3CDTF">2025-11-05T00:37:43Z</dcterms:created>
  <dcterms:modified xsi:type="dcterms:W3CDTF">2025-11-05T00:38:57Z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0x0101000175C0B61E77FB4794DB78E7976197F1</vt:lpwstr>
  </property>
  <property fmtid="{D5CDD505-2E9C-101B-9397-08002B2CF9AE}" pid="3" name="MediaServiceImageTags">
    <vt:lpwstr/>
  </property>
</Properties>
</file>